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wmf" Extension="wmf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8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drawingml.chart+xml" PartName="/ppt/charts/chart1.xml"/>
  <Override ContentType="application/vnd.openxmlformats-officedocument.drawingml.chartshapes+xml" PartName="/ppt/drawings/drawing1.xml"/>
  <Override ContentType="application/vnd.openxmlformats-officedocument.presentationml.notesSlide+xml" PartName="/ppt/notesSlides/notesSlide14.xml"/>
  <Override ContentType="application/vnd.openxmlformats-officedocument.drawingml.chart+xml" PartName="/ppt/charts/chart2.xml"/>
  <Override ContentType="application/vnd.openxmlformats-officedocument.drawingml.chartshapes+xml" PartName="/ppt/drawings/drawing2.xml"/>
  <Override ContentType="application/vnd.openxmlformats-officedocument.presentationml.notesSlide+xml" PartName="/ppt/notesSlides/notesSlide15.xml"/>
  <Override ContentType="application/vnd.openxmlformats-officedocument.drawingml.chart+xml" PartName="/ppt/charts/chart3.xml"/>
  <Override ContentType="application/vnd.openxmlformats-officedocument.presentationml.notesSlide+xml" PartName="/ppt/notesSlides/notesSlide16.xml"/>
  <Override ContentType="application/vnd.openxmlformats-officedocument.drawingml.chart+xml" PartName="/ppt/charts/chart4.xml"/>
  <Override ContentType="application/vnd.openxmlformats-officedocument.drawingml.chartshapes+xml" PartName="/ppt/drawings/drawing3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drawingml.chart+xml" PartName="/ppt/charts/chart5.xml"/>
  <Override ContentType="application/vnd.openxmlformats-officedocument.drawingml.chartshapes+xml" PartName="/ppt/drawings/drawing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31"/>
  </p:notesMasterIdLst>
  <p:sldIdLst>
    <p:sldId id="257" r:id="rId2"/>
    <p:sldId id="293" r:id="rId3"/>
    <p:sldId id="290" r:id="rId4"/>
    <p:sldId id="287" r:id="rId5"/>
    <p:sldId id="285" r:id="rId6"/>
    <p:sldId id="288" r:id="rId7"/>
    <p:sldId id="323" r:id="rId8"/>
    <p:sldId id="295" r:id="rId9"/>
    <p:sldId id="304" r:id="rId10"/>
    <p:sldId id="276" r:id="rId11"/>
    <p:sldId id="289" r:id="rId12"/>
    <p:sldId id="301" r:id="rId13"/>
    <p:sldId id="286" r:id="rId14"/>
    <p:sldId id="311" r:id="rId15"/>
    <p:sldId id="312" r:id="rId16"/>
    <p:sldId id="321" r:id="rId17"/>
    <p:sldId id="300" r:id="rId18"/>
    <p:sldId id="275" r:id="rId19"/>
    <p:sldId id="279" r:id="rId20"/>
    <p:sldId id="278" r:id="rId21"/>
    <p:sldId id="306" r:id="rId22"/>
    <p:sldId id="307" r:id="rId23"/>
    <p:sldId id="280" r:id="rId24"/>
    <p:sldId id="308" r:id="rId25"/>
    <p:sldId id="310" r:id="rId26"/>
    <p:sldId id="319" r:id="rId27"/>
    <p:sldId id="320" r:id="rId28"/>
    <p:sldId id="317" r:id="rId29"/>
    <p:sldId id="325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E54"/>
    <a:srgbClr val="C7380B"/>
    <a:srgbClr val="FCDCEB"/>
    <a:srgbClr val="18020C"/>
    <a:srgbClr val="072F2A"/>
    <a:srgbClr val="401B5B"/>
    <a:srgbClr val="58267E"/>
    <a:srgbClr val="3C1A56"/>
    <a:srgbClr val="481F67"/>
    <a:srgbClr val="53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532" autoAdjust="0"/>
  </p:normalViewPr>
  <p:slideViewPr>
    <p:cSldViewPr>
      <p:cViewPr>
        <p:scale>
          <a:sx n="94" d="100"/>
          <a:sy n="94" d="100"/>
        </p:scale>
        <p:origin x="-2118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obrfopdc\public\&#1057;&#1040;&#1049;&#1058;\&#1057;&#1072;&#1081;&#1090;%20&#1074;&#1082;&#1083;&#1072;&#1076;&#1082;&#1072;%20&#1073;&#1102;&#1076;&#1078;&#1077;&#1090;%202020\&#1089;&#1083;&#1072;&#1081;&#1076;%203%20&#1089;&#1086;&#1073;&#1089;&#1090;&#1074;&#1077;&#1085;&#1085;&#1099;&#1077;%20&#1076;&#1086;&#1093;&#1086;&#1076;&#1099;%20&#1073;&#1102;&#1076;&#1078;&#1077;&#1090;&#1072;%20&#1089;%20&#1088;&#1091;&#107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obrfopdc\public\&#1057;&#1040;&#1049;&#1058;\&#1057;&#1072;&#1081;&#1090;%20&#1074;&#1082;&#1083;&#1072;&#1076;&#1082;&#1072;%20&#1073;&#1102;&#1076;&#1078;&#1077;&#1090;%202020\&#1057;&#1083;&#1072;&#1081;&#1076;%20&#1087;&#1086;%20&#1089;&#1090;&#1088;&#1091;&#1082;&#1090;&#1091;&#1088;&#1077;%20&#1076;&#1086;&#1093;&#1086;&#1076;&#1086;&#107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57;&#1072;&#1081;&#1090;%20&#1074;&#1082;&#1083;&#1072;&#1076;&#1082;&#1072;%20&#1073;&#1102;&#1076;&#1078;&#1077;&#1090;%202020\&#1057;&#1083;&#1072;&#1081;&#1076;%20&#1087;&#1086;%20&#1089;&#1090;&#1088;&#1091;&#1082;&#1090;&#1091;&#1088;&#1077;%20&#1076;&#1086;&#1093;&#1086;&#1076;&#1086;&#1074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bobrfopdc\public\&#1044;&#1048;&#1040;&#1043;&#1056;&#1040;&#1052;&#1052;&#1067;\&#1087;&#1088;&#1086;&#1077;&#1082;&#1090;%202020\&#1089;&#1083;&#1072;&#1081;&#1076;%203%20&#1076;&#1080;&#1072;&#1075;&#1088;&#1072;&#1084;&#1084;&#1072;%20&#1087;&#1077;&#1088;&#1074;&#1086;&#1086;&#1095;&#1077;&#1088;&#1077;&#1076;&#1085;&#1099;&#1077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0.16.152.11\public\&#1044;&#1048;&#1040;&#1043;&#1056;&#1040;&#1052;&#1052;&#1067;\2019%20&#1043;&#1054;&#1044;\3%20&#1082;&#1074;&#1072;&#1088;&#1090;&#1072;&#1083;\&#1089;&#1083;&#1072;&#1081;&#1076;%205%20&#1089;&#1090;&#1088;&#1091;&#1082;&#1090;&#1091;&#1088;&#1072;%20&#1088;&#1072;&#1089;&#1093;&#1086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57322840603838E-2"/>
          <c:y val="9.8063087790920836E-2"/>
          <c:w val="0.9295474752442896"/>
          <c:h val="0.84766748577362194"/>
        </c:manualLayout>
      </c:layout>
      <c:ofPieChart>
        <c:ofPieType val="pie"/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66CC"/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rgbClr val="990099"/>
              </a:solidFill>
            </c:spPr>
          </c:dPt>
          <c:dPt>
            <c:idx val="5"/>
            <c:bubble3D val="0"/>
            <c:spPr>
              <a:solidFill>
                <a:srgbClr val="FF6600"/>
              </a:solidFill>
            </c:spPr>
          </c:dPt>
          <c:dPt>
            <c:idx val="7"/>
            <c:bubble3D val="0"/>
            <c:spPr>
              <a:solidFill>
                <a:srgbClr val="7030A0"/>
              </a:solidFill>
            </c:spPr>
          </c:dPt>
          <c:dPt>
            <c:idx val="8"/>
            <c:bubble3D val="0"/>
            <c:spPr>
              <a:solidFill>
                <a:srgbClr val="00B050"/>
              </a:solidFill>
            </c:spPr>
          </c:dPt>
          <c:dLbls>
            <c:delete val="1"/>
          </c:dLbls>
          <c:cat>
            <c:strRef>
              <c:f>'данные к диаграмме'!$A$2:$H$2</c:f>
              <c:strCache>
                <c:ptCount val="8"/>
                <c:pt idx="0">
                  <c:v>Неналоговые доходы</c:v>
                </c:pt>
                <c:pt idx="1">
                  <c:v>Подоходный налог</c:v>
                </c:pt>
                <c:pt idx="2">
                  <c:v>НДС</c:v>
                </c:pt>
                <c:pt idx="3">
                  <c:v>зенмельный налог</c:v>
                </c:pt>
                <c:pt idx="4">
                  <c:v>Налог при упрощенной системе налогообложения</c:v>
                </c:pt>
                <c:pt idx="5">
                  <c:v>Налог на недвижимость</c:v>
                </c:pt>
                <c:pt idx="6">
                  <c:v>Единый налог с ИП</c:v>
                </c:pt>
                <c:pt idx="7">
                  <c:v>Другие налоговые доходы</c:v>
                </c:pt>
              </c:strCache>
            </c:strRef>
          </c:cat>
          <c:val>
            <c:numRef>
              <c:f>'данные к диаграмме'!$A$3:$H$3</c:f>
              <c:numCache>
                <c:formatCode>0.0</c:formatCode>
                <c:ptCount val="8"/>
                <c:pt idx="0" formatCode="@">
                  <c:v>14.2</c:v>
                </c:pt>
                <c:pt idx="1">
                  <c:v>36.799999999999997</c:v>
                </c:pt>
                <c:pt idx="2">
                  <c:v>23.4</c:v>
                </c:pt>
                <c:pt idx="3">
                  <c:v>5.8</c:v>
                </c:pt>
                <c:pt idx="4">
                  <c:v>8.6999999999999993</c:v>
                </c:pt>
                <c:pt idx="5">
                  <c:v>6.6</c:v>
                </c:pt>
                <c:pt idx="6">
                  <c:v>2.2000000000000002</c:v>
                </c:pt>
                <c:pt idx="7">
                  <c:v>2.2999999999999998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7"/>
        <c:secondPieSize val="75"/>
        <c:serLines/>
      </c:of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3175496570169889"/>
          <c:y val="5.0772334819940639E-2"/>
          <c:w val="0.44751214511518922"/>
          <c:h val="0.77355670798482712"/>
        </c:manualLayout>
      </c:layout>
      <c:doughnut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42,9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27,3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10,2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7,7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01564905486691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6,8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4575974570318632E-3"/>
                  <c:y val="5.03912263716729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745584742191179E-3"/>
                  <c:y val="-5.54303490088402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2,5</a:t>
                    </a:r>
                    <a:r>
                      <a:rPr lang="ru-RU" dirty="0" smtClean="0"/>
                      <a:t>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налоговые!$A$3:$A$9</c:f>
              <c:strCache>
                <c:ptCount val="7"/>
                <c:pt idx="0">
                  <c:v>Подоходный налог</c:v>
                </c:pt>
                <c:pt idx="1">
                  <c:v>Налог на добавленную стоимость</c:v>
                </c:pt>
                <c:pt idx="2">
                  <c:v>Налог при упрощенной системе налогообложения</c:v>
                </c:pt>
                <c:pt idx="3">
                  <c:v>Налог на недвижимость</c:v>
                </c:pt>
                <c:pt idx="4">
                  <c:v>Земельный налог</c:v>
                </c:pt>
                <c:pt idx="5">
                  <c:v>Единый налог с индивидуальных предпринимателей</c:v>
                </c:pt>
                <c:pt idx="6">
                  <c:v>Другие налоги и сборы</c:v>
                </c:pt>
              </c:strCache>
            </c:strRef>
          </c:cat>
          <c:val>
            <c:numRef>
              <c:f>налоговые!$B$3:$B$9</c:f>
              <c:numCache>
                <c:formatCode>General</c:formatCode>
                <c:ptCount val="7"/>
                <c:pt idx="0">
                  <c:v>42.9</c:v>
                </c:pt>
                <c:pt idx="1">
                  <c:v>27.3</c:v>
                </c:pt>
                <c:pt idx="2">
                  <c:v>10.199999999999999</c:v>
                </c:pt>
                <c:pt idx="3">
                  <c:v>7.7</c:v>
                </c:pt>
                <c:pt idx="4">
                  <c:v>6.8</c:v>
                </c:pt>
                <c:pt idx="5">
                  <c:v>2.6</c:v>
                </c:pt>
                <c:pt idx="6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l"/>
      <c:layout>
        <c:manualLayout>
          <c:xMode val="edge"/>
          <c:yMode val="edge"/>
          <c:x val="1.8948766941414223E-2"/>
          <c:y val="0"/>
          <c:w val="0.57087952119186025"/>
          <c:h val="0.76585915057057152"/>
        </c:manualLayout>
      </c:layout>
      <c:overlay val="0"/>
      <c:txPr>
        <a:bodyPr/>
        <a:lstStyle/>
        <a:p>
          <a:pPr>
            <a:defRPr sz="15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642186649694292E-2"/>
          <c:y val="9.3096008794414306E-2"/>
          <c:w val="0.89562506237536699"/>
          <c:h val="0.88109385524002493"/>
        </c:manualLayout>
      </c:layout>
      <c:pie3DChart>
        <c:varyColors val="1"/>
        <c:ser>
          <c:idx val="0"/>
          <c:order val="0"/>
          <c:explosion val="8"/>
          <c:dLbls>
            <c:dLbl>
              <c:idx val="1"/>
              <c:layout>
                <c:manualLayout>
                  <c:x val="1.3203217533268431E-2"/>
                  <c:y val="6.96651812289858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760,0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6283348460340566"/>
                  <c:y val="9.02037154740741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en-US" dirty="0" smtClean="0"/>
                      <a:t>045,3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753699212328573"/>
                  <c:y val="-0.137175283847986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312,2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992469763246646E-2"/>
                  <c:y val="-0.128523299490554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895,7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795412091688493"/>
                  <c:y val="-0.1185059521662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924,0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288002368851672"/>
                  <c:y val="-5.9407684476845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502,5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6366613690757525"/>
                  <c:y val="-4.81514844977446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711,4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282,9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7348719727939835"/>
                  <c:y val="2.70034313593490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360,0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.16091138178620454"/>
                  <c:y val="4.77269043739543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865,5</a:t>
                    </a:r>
                    <a:r>
                      <a:rPr lang="ru-RU" dirty="0" smtClean="0"/>
                      <a:t> </a:t>
                    </a:r>
                    <a:r>
                      <a:rPr lang="ru-RU" sz="1400" b="1" i="0" u="none" strike="noStrike" baseline="0" dirty="0" smtClean="0">
                        <a:effectLst/>
                      </a:rPr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.10917219179036604"/>
                  <c:y val="0.1099256061783097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</a:t>
                    </a:r>
                    <a:r>
                      <a:rPr lang="en-US" dirty="0" smtClean="0"/>
                      <a:t>516,8</a:t>
                    </a:r>
                    <a:r>
                      <a:rPr lang="ru-RU" dirty="0" smtClean="0"/>
                      <a:t> 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неналоговые!$A$19:$A$31</c:f>
              <c:strCache>
                <c:ptCount val="13"/>
                <c:pt idx="1">
                  <c:v>Плата за размещение рекламы</c:v>
                </c:pt>
                <c:pt idx="2">
                  <c:v>Компенсации расходов государства (плата за питание детей в детских садах)</c:v>
                </c:pt>
                <c:pt idx="3">
                  <c:v>Компенсации расходов государства (плата за дополнительное образование в школах искусств, возмещение расходов обязанными лицами,  возмещение коммунальных расходов и др.)</c:v>
                </c:pt>
                <c:pt idx="4">
                  <c:v>Доходы от приватизации жилья</c:v>
                </c:pt>
                <c:pt idx="5">
                  <c:v>Доходы от сдачи в аренду и продажи земельных участков</c:v>
                </c:pt>
                <c:pt idx="6">
                  <c:v>Доходы от сдачи в аренду и продажи имущества</c:v>
                </c:pt>
                <c:pt idx="8">
                  <c:v>Штрафы и удержания</c:v>
                </c:pt>
                <c:pt idx="9">
                  <c:v>Возврат средств, возмещение вреда</c:v>
                </c:pt>
                <c:pt idx="10">
                  <c:v>Дивиденды на акции, принадлежащие городу Бобруйску</c:v>
                </c:pt>
                <c:pt idx="11">
                  <c:v>Перечисление части прибыли унитарными предприятиями</c:v>
                </c:pt>
                <c:pt idx="12">
                  <c:v>Другие платежи</c:v>
                </c:pt>
              </c:strCache>
            </c:strRef>
          </c:cat>
          <c:val>
            <c:numRef>
              <c:f>неналоговые!$B$19:$B$31</c:f>
              <c:numCache>
                <c:formatCode>#,##0.0</c:formatCode>
                <c:ptCount val="13"/>
                <c:pt idx="1">
                  <c:v>760</c:v>
                </c:pt>
                <c:pt idx="2">
                  <c:v>4045.3</c:v>
                </c:pt>
                <c:pt idx="3">
                  <c:v>2312.1999999999998</c:v>
                </c:pt>
                <c:pt idx="4">
                  <c:v>2895.7</c:v>
                </c:pt>
                <c:pt idx="5">
                  <c:v>1924</c:v>
                </c:pt>
                <c:pt idx="6">
                  <c:v>502.5</c:v>
                </c:pt>
                <c:pt idx="8">
                  <c:v>711.4</c:v>
                </c:pt>
                <c:pt idx="9">
                  <c:v>1282.9000000000001</c:v>
                </c:pt>
                <c:pt idx="10">
                  <c:v>360</c:v>
                </c:pt>
                <c:pt idx="11">
                  <c:v>865.5</c:v>
                </c:pt>
                <c:pt idx="12">
                  <c:v>2516.8000000000002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644138232720911E-2"/>
          <c:y val="0.17498558846588894"/>
          <c:w val="0.43080686789151362"/>
          <c:h val="0.6870962481173436"/>
        </c:manualLayout>
      </c:layout>
      <c:pieChart>
        <c:varyColors val="1"/>
        <c:ser>
          <c:idx val="0"/>
          <c:order val="0"/>
          <c:tx>
            <c:strRef>
              <c:f>Лист1!$C$18</c:f>
              <c:strCache>
                <c:ptCount val="1"/>
                <c:pt idx="0">
                  <c:v>проект бюджета 2020 г.</c:v>
                </c:pt>
              </c:strCache>
            </c:strRef>
          </c:tx>
          <c:explosion val="12"/>
          <c:dPt>
            <c:idx val="0"/>
            <c:bubble3D val="0"/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7.7009623797025376E-2"/>
                  <c:y val="-0.29430733501300743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234,9 млн. рублей (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84,6%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5213357741087233E-2"/>
                  <c:y val="-1.3103957110178642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chemeClr val="tx1"/>
                        </a:solidFill>
                      </a:rPr>
                      <a:t>42,7</a:t>
                    </a:r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 млн. рублей   (15,4 </a:t>
                    </a:r>
                    <a:r>
                      <a:rPr lang="en-US" b="1" dirty="0">
                        <a:solidFill>
                          <a:schemeClr val="tx1"/>
                        </a:solidFill>
                      </a:rPr>
                      <a:t>%</a:t>
                    </a:r>
                    <a:r>
                      <a:rPr lang="ru-RU" b="1" dirty="0">
                        <a:solidFill>
                          <a:schemeClr val="tx1"/>
                        </a:solidFill>
                      </a:rPr>
                      <a:t>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001581392284121"/>
                  <c:y val="-1.89794570851291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rgbClr val="FF0000"/>
                        </a:solidFill>
                      </a:rPr>
                      <a:t>42,4</a:t>
                    </a:r>
                    <a:r>
                      <a:rPr lang="ru-RU" b="1" baseline="0" dirty="0">
                        <a:solidFill>
                          <a:srgbClr val="FF0000"/>
                        </a:solidFill>
                      </a:rPr>
                      <a:t> </a:t>
                    </a:r>
                    <a:r>
                      <a:rPr lang="ru-RU" b="1" dirty="0">
                        <a:solidFill>
                          <a:srgbClr val="FF0000"/>
                        </a:solidFill>
                      </a:rPr>
                      <a:t> млн. рублей (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1</a:t>
                    </a:r>
                    <a:r>
                      <a:rPr lang="ru-RU" b="1" dirty="0">
                        <a:solidFill>
                          <a:srgbClr val="FF0000"/>
                        </a:solidFill>
                      </a:rPr>
                      <a:t>5</a:t>
                    </a:r>
                    <a:r>
                      <a:rPr lang="en-US" b="1" dirty="0">
                        <a:solidFill>
                          <a:srgbClr val="FF0000"/>
                        </a:solidFill>
                      </a:rPr>
                      <a:t>,3%</a:t>
                    </a:r>
                    <a:r>
                      <a:rPr lang="ru-RU" b="1" dirty="0">
                        <a:solidFill>
                          <a:srgbClr val="FF0000"/>
                        </a:solidFill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c:spPr>
            <c:txPr>
              <a:bodyPr/>
              <a:lstStyle/>
              <a:p>
                <a:pPr>
                  <a:defRPr sz="1500" b="1" baseline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Лист1!$B$19:$B$21</c:f>
              <c:strCache>
                <c:ptCount val="3"/>
                <c:pt idx="0">
                  <c:v>первоочередные  статьи расходов</c:v>
                </c:pt>
                <c:pt idx="2">
                  <c:v>другие статьи расходов</c:v>
                </c:pt>
              </c:strCache>
            </c:strRef>
          </c:cat>
          <c:val>
            <c:numRef>
              <c:f>Лист1!$C$19:$C$21</c:f>
              <c:numCache>
                <c:formatCode>General</c:formatCode>
                <c:ptCount val="3"/>
                <c:pt idx="0" formatCode="0.0%">
                  <c:v>0.84599999999999997</c:v>
                </c:pt>
                <c:pt idx="2" formatCode="0.0%">
                  <c:v>0.154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egendEntry>
        <c:idx val="1"/>
        <c:delete val="1"/>
      </c:legendEntry>
      <c:layout/>
      <c:overlay val="0"/>
      <c:txPr>
        <a:bodyPr/>
        <a:lstStyle/>
        <a:p>
          <a:pPr>
            <a:defRPr sz="15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13852435112279"/>
          <c:y val="0.15651611758792977"/>
          <c:w val="0.47672077884537561"/>
          <c:h val="0.65190130601144736"/>
        </c:manualLayout>
      </c:layout>
      <c:pieChart>
        <c:varyColors val="1"/>
        <c:ser>
          <c:idx val="0"/>
          <c:order val="0"/>
          <c:explosion val="22"/>
          <c:dPt>
            <c:idx val="1"/>
            <c:bubble3D val="0"/>
            <c:explosion val="14"/>
            <c:spPr>
              <a:solidFill>
                <a:schemeClr val="accent2"/>
              </a:solidFill>
            </c:spPr>
          </c:dPt>
          <c:dPt>
            <c:idx val="2"/>
            <c:bubble3D val="0"/>
            <c:explosion val="12"/>
          </c:dPt>
          <c:dLbls>
            <c:dLbl>
              <c:idx val="0"/>
              <c:layout>
                <c:manualLayout>
                  <c:x val="-0.42937267136835422"/>
                  <c:y val="-6.9788857038031532E-2"/>
                </c:manualLayout>
              </c:layout>
              <c:tx>
                <c:rich>
                  <a:bodyPr/>
                  <a:lstStyle/>
                  <a:p>
                    <a:r>
                      <a:rPr lang="ru-RU" sz="1380" baseline="0" dirty="0" smtClean="0"/>
                      <a:t>225,6 млн. рублей</a:t>
                    </a:r>
                    <a:r>
                      <a:rPr lang="en-US" sz="1380" baseline="0" dirty="0" smtClean="0"/>
                      <a:t> </a:t>
                    </a:r>
                    <a:r>
                      <a:rPr lang="ru-RU" sz="1380" baseline="0" dirty="0" smtClean="0"/>
                      <a:t>(81,3</a:t>
                    </a:r>
                    <a:r>
                      <a:rPr lang="en-US" sz="1380" baseline="0" dirty="0" smtClean="0"/>
                      <a:t>%</a:t>
                    </a:r>
                    <a:r>
                      <a:rPr lang="ru-RU" sz="1380" baseline="0" dirty="0"/>
                      <a:t>)</a:t>
                    </a:r>
                    <a:endParaRPr lang="en-US" sz="135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951048849193518E-3"/>
                  <c:y val="3.391447036862328E-2"/>
                </c:manualLayout>
              </c:layout>
              <c:tx>
                <c:rich>
                  <a:bodyPr/>
                  <a:lstStyle/>
                  <a:p>
                    <a:r>
                      <a:rPr lang="ru-RU" sz="1380" baseline="0" dirty="0" smtClean="0"/>
                      <a:t>39,1 млн</a:t>
                    </a:r>
                    <a:r>
                      <a:rPr lang="ru-RU" sz="1380" baseline="0" dirty="0"/>
                      <a:t>. рублей (</a:t>
                    </a:r>
                    <a:r>
                      <a:rPr lang="ru-RU" sz="1380" baseline="0" dirty="0" smtClean="0"/>
                      <a:t>14,1</a:t>
                    </a:r>
                    <a:r>
                      <a:rPr lang="ru-RU" sz="1380" baseline="0" dirty="0"/>
                      <a:t>%)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635219208710023"/>
                  <c:y val="-2.8098114769445947E-3"/>
                </c:manualLayout>
              </c:layout>
              <c:tx>
                <c:rich>
                  <a:bodyPr/>
                  <a:lstStyle/>
                  <a:p>
                    <a:r>
                      <a:rPr lang="ru-RU" sz="1380" baseline="0" dirty="0" smtClean="0"/>
                      <a:t>12,9 </a:t>
                    </a:r>
                    <a:r>
                      <a:rPr lang="ru-RU" sz="1380" baseline="0" dirty="0"/>
                      <a:t>млн. рублей </a:t>
                    </a:r>
                    <a:r>
                      <a:rPr lang="ru-RU" sz="1380" baseline="0" dirty="0" smtClean="0"/>
                      <a:t>(4,6</a:t>
                    </a:r>
                    <a:r>
                      <a:rPr lang="en-US" sz="1380" baseline="0" dirty="0" smtClean="0"/>
                      <a:t>%</a:t>
                    </a:r>
                    <a:r>
                      <a:rPr lang="ru-RU" sz="1380" baseline="0" dirty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 cap="sq">
                <a:solidFill>
                  <a:schemeClr val="accent1">
                    <a:lumMod val="75000"/>
                  </a:schemeClr>
                </a:solidFill>
              </a:ln>
            </c:spPr>
            <c:txPr>
              <a:bodyPr/>
              <a:lstStyle/>
              <a:p>
                <a:pPr>
                  <a:defRPr sz="138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'[слайд 5 структура расходов.xlsx]Лист2'!$A$3:$A$5</c:f>
              <c:strCache>
                <c:ptCount val="3"/>
                <c:pt idx="0">
                  <c:v>Социальная сфера</c:v>
                </c:pt>
                <c:pt idx="1">
                  <c:v>Отрасли хозяйства</c:v>
                </c:pt>
                <c:pt idx="2">
                  <c:v>Другие расходы</c:v>
                </c:pt>
              </c:strCache>
            </c:strRef>
          </c:cat>
          <c:val>
            <c:numRef>
              <c:f>'[слайд 5 структура расходов.xlsx]Лист2'!$B$3:$B$5</c:f>
              <c:numCache>
                <c:formatCode>#,##0.0</c:formatCode>
                <c:ptCount val="3"/>
                <c:pt idx="0">
                  <c:v>146.9</c:v>
                </c:pt>
                <c:pt idx="1">
                  <c:v>22.9</c:v>
                </c:pt>
                <c:pt idx="2">
                  <c:v>18.7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5.7768681998450658E-2"/>
          <c:y val="0.87442288840400972"/>
          <c:w val="0.85999930625411902"/>
          <c:h val="7.0381051766119584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C82C4A-A3A0-4B2A-8B3B-40F7FE80AE27}" type="doc">
      <dgm:prSet loTypeId="urn:microsoft.com/office/officeart/2005/8/layout/cycle6" loCatId="cycle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63F3A6-F00E-41C1-A3A5-1CFAD3BF75DF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Президент Республики Беларусь</a:t>
          </a:r>
          <a:endParaRPr lang="ru-RU" sz="1400" dirty="0"/>
        </a:p>
      </dgm:t>
    </dgm:pt>
    <dgm:pt modelId="{B87A01A8-E3B4-424E-AFC3-61051E7170BB}" type="parTrans" cxnId="{219EAD65-620A-483B-95AD-F09594CD1565}">
      <dgm:prSet/>
      <dgm:spPr/>
      <dgm:t>
        <a:bodyPr/>
        <a:lstStyle/>
        <a:p>
          <a:endParaRPr lang="ru-RU"/>
        </a:p>
      </dgm:t>
    </dgm:pt>
    <dgm:pt modelId="{D24DEE34-8CC8-4F7A-B617-9E9D8CEBC868}" type="sibTrans" cxnId="{219EAD65-620A-483B-95AD-F09594CD1565}">
      <dgm:prSet/>
      <dgm:spPr/>
      <dgm:t>
        <a:bodyPr/>
        <a:lstStyle/>
        <a:p>
          <a:endParaRPr lang="ru-RU"/>
        </a:p>
      </dgm:t>
    </dgm:pt>
    <dgm:pt modelId="{3D1D214F-5AAD-49ED-BC3E-932EF6F2F5B6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банки, иные организации и индивидуальные предприниматели</a:t>
          </a:r>
          <a:endParaRPr lang="ru-RU" sz="1400" dirty="0"/>
        </a:p>
      </dgm:t>
    </dgm:pt>
    <dgm:pt modelId="{091F466C-E65B-46D6-A738-98D7D5F44A29}" type="parTrans" cxnId="{94E65779-AFC7-40F1-8ED3-4AF3860E0D62}">
      <dgm:prSet/>
      <dgm:spPr/>
      <dgm:t>
        <a:bodyPr/>
        <a:lstStyle/>
        <a:p>
          <a:endParaRPr lang="ru-RU"/>
        </a:p>
      </dgm:t>
    </dgm:pt>
    <dgm:pt modelId="{A81B3BD1-D33A-4A2C-8F48-019AEF82450A}" type="sibTrans" cxnId="{94E65779-AFC7-40F1-8ED3-4AF3860E0D62}">
      <dgm:prSet/>
      <dgm:spPr/>
      <dgm:t>
        <a:bodyPr/>
        <a:lstStyle/>
        <a:p>
          <a:endParaRPr lang="ru-RU"/>
        </a:p>
      </dgm:t>
    </dgm:pt>
    <dgm:pt modelId="{3F59D792-643C-4BDE-8A01-EFACE62A668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администраторы доходов бюджета</a:t>
          </a:r>
          <a:endParaRPr lang="ru-RU" sz="1400" dirty="0"/>
        </a:p>
      </dgm:t>
    </dgm:pt>
    <dgm:pt modelId="{5540BA0F-EDBA-478D-97A5-4CD2C91CA72B}" type="parTrans" cxnId="{15FF237C-8B35-45D1-AAEA-3011D685BF39}">
      <dgm:prSet/>
      <dgm:spPr/>
      <dgm:t>
        <a:bodyPr/>
        <a:lstStyle/>
        <a:p>
          <a:endParaRPr lang="ru-RU"/>
        </a:p>
      </dgm:t>
    </dgm:pt>
    <dgm:pt modelId="{A4F27E53-EABC-4877-8B95-0D1869E8A0D5}" type="sibTrans" cxnId="{15FF237C-8B35-45D1-AAEA-3011D685BF39}">
      <dgm:prSet/>
      <dgm:spPr/>
      <dgm:t>
        <a:bodyPr/>
        <a:lstStyle/>
        <a:p>
          <a:endParaRPr lang="ru-RU"/>
        </a:p>
      </dgm:t>
    </dgm:pt>
    <dgm:pt modelId="{CBAA1928-FB40-485F-AED7-5EF3C101661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Советы депутатов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2CC3EB-D1BA-4BB2-BCD5-7C15C8AFDB5C}" type="parTrans" cxnId="{30745937-EFE9-4E3B-8352-7FDA08A54000}">
      <dgm:prSet/>
      <dgm:spPr/>
      <dgm:t>
        <a:bodyPr/>
        <a:lstStyle/>
        <a:p>
          <a:endParaRPr lang="ru-RU"/>
        </a:p>
      </dgm:t>
    </dgm:pt>
    <dgm:pt modelId="{BD74231F-A593-49E8-9CC5-98CE0B010B71}" type="sibTrans" cxnId="{30745937-EFE9-4E3B-8352-7FDA08A54000}">
      <dgm:prSet/>
      <dgm:spPr/>
      <dgm:t>
        <a:bodyPr/>
        <a:lstStyle/>
        <a:p>
          <a:endParaRPr lang="ru-RU"/>
        </a:p>
      </dgm:t>
    </dgm:pt>
    <dgm:pt modelId="{DB46632C-BCC3-4C10-A103-6224406C3DA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Правительство Республики Беларусь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D3ED33-576D-415C-A879-99D135D53BE2}" type="parTrans" cxnId="{04B57E3B-7AB2-4BD0-B70F-B2641C7A84F6}">
      <dgm:prSet/>
      <dgm:spPr/>
      <dgm:t>
        <a:bodyPr/>
        <a:lstStyle/>
        <a:p>
          <a:endParaRPr lang="ru-RU"/>
        </a:p>
      </dgm:t>
    </dgm:pt>
    <dgm:pt modelId="{DE9DAB3F-6B86-4104-AB5A-A88A70BF6024}" type="sibTrans" cxnId="{04B57E3B-7AB2-4BD0-B70F-B2641C7A84F6}">
      <dgm:prSet/>
      <dgm:spPr/>
      <dgm:t>
        <a:bodyPr/>
        <a:lstStyle/>
        <a:p>
          <a:endParaRPr lang="ru-RU"/>
        </a:p>
      </dgm:t>
    </dgm:pt>
    <dgm:pt modelId="{FD59AC50-126E-48C4-B9D0-47B37CA09C8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исполнительные и распорядительные органы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5A23A8-9E32-4016-9D49-82646291B10C}" type="parTrans" cxnId="{1FF7F548-C45E-404C-A5D2-58AE17BE7828}">
      <dgm:prSet/>
      <dgm:spPr/>
      <dgm:t>
        <a:bodyPr/>
        <a:lstStyle/>
        <a:p>
          <a:endParaRPr lang="ru-RU"/>
        </a:p>
      </dgm:t>
    </dgm:pt>
    <dgm:pt modelId="{73DA81A7-1AE4-4E34-844B-B9A7F6D5E7EF}" type="sibTrans" cxnId="{1FF7F548-C45E-404C-A5D2-58AE17BE7828}">
      <dgm:prSet/>
      <dgm:spPr/>
      <dgm:t>
        <a:bodyPr/>
        <a:lstStyle/>
        <a:p>
          <a:endParaRPr lang="ru-RU"/>
        </a:p>
      </dgm:t>
    </dgm:pt>
    <dgm:pt modelId="{B6A25B90-F306-49B1-882A-F9343C972C97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Органы Комитета государственного контроля Республики Беларусь</a:t>
          </a:r>
          <a:endParaRPr lang="ru-RU" sz="1400" dirty="0"/>
        </a:p>
      </dgm:t>
    </dgm:pt>
    <dgm:pt modelId="{E758AC46-6CD6-43B1-B9F7-547BD78BD625}" type="parTrans" cxnId="{CBD2AEBE-7B79-47D4-AD6E-24011B8F5D98}">
      <dgm:prSet/>
      <dgm:spPr/>
      <dgm:t>
        <a:bodyPr/>
        <a:lstStyle/>
        <a:p>
          <a:endParaRPr lang="ru-RU"/>
        </a:p>
      </dgm:t>
    </dgm:pt>
    <dgm:pt modelId="{7D661452-74D6-48F9-A8F8-FC1A642DE2F1}" type="sibTrans" cxnId="{CBD2AEBE-7B79-47D4-AD6E-24011B8F5D98}">
      <dgm:prSet/>
      <dgm:spPr/>
      <dgm:t>
        <a:bodyPr/>
        <a:lstStyle/>
        <a:p>
          <a:endParaRPr lang="ru-RU"/>
        </a:p>
      </dgm:t>
    </dgm:pt>
    <dgm:pt modelId="{32A1DA56-1D1C-4012-9E42-1E63C2060009}">
      <dgm:prSet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Национальный банк Республики Беларусь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3364EF-E9C5-4DFC-B410-17D58B2BD715}" type="parTrans" cxnId="{98A01A19-651F-45E2-ACBD-7E4324554C79}">
      <dgm:prSet/>
      <dgm:spPr/>
      <dgm:t>
        <a:bodyPr/>
        <a:lstStyle/>
        <a:p>
          <a:endParaRPr lang="ru-RU"/>
        </a:p>
      </dgm:t>
    </dgm:pt>
    <dgm:pt modelId="{09E8EAB7-A25E-413C-B824-81AD2F142C93}" type="sibTrans" cxnId="{98A01A19-651F-45E2-ACBD-7E4324554C79}">
      <dgm:prSet/>
      <dgm:spPr/>
      <dgm:t>
        <a:bodyPr/>
        <a:lstStyle/>
        <a:p>
          <a:endParaRPr lang="ru-RU"/>
        </a:p>
      </dgm:t>
    </dgm:pt>
    <dgm:pt modelId="{D3226227-1EFC-4215-8F17-12F2639CA90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распорядители и получатели бюджетных средств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618EEEE-5BC4-463C-B6A8-AB4DF8B50020}" type="parTrans" cxnId="{D39CEA0C-3FAF-4BBC-A81E-230C190CCED0}">
      <dgm:prSet/>
      <dgm:spPr/>
      <dgm:t>
        <a:bodyPr/>
        <a:lstStyle/>
        <a:p>
          <a:endParaRPr lang="ru-RU"/>
        </a:p>
      </dgm:t>
    </dgm:pt>
    <dgm:pt modelId="{1E145FD3-4764-4347-8A5E-8D8156D6B564}" type="sibTrans" cxnId="{D39CEA0C-3FAF-4BBC-A81E-230C190CCED0}">
      <dgm:prSet/>
      <dgm:spPr/>
      <dgm:t>
        <a:bodyPr/>
        <a:lstStyle/>
        <a:p>
          <a:endParaRPr lang="ru-RU"/>
        </a:p>
      </dgm:t>
    </dgm:pt>
    <dgm:pt modelId="{2A773011-AAFB-42FB-9B65-5E4DD9AB9E4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государственные органы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2AC14C-8D85-4344-9C6D-DEED3BFD59BF}" type="parTrans" cxnId="{AE9F0D74-D802-4BBF-9E6D-C1935B42467A}">
      <dgm:prSet/>
      <dgm:spPr/>
      <dgm:t>
        <a:bodyPr/>
        <a:lstStyle/>
        <a:p>
          <a:endParaRPr lang="ru-RU"/>
        </a:p>
      </dgm:t>
    </dgm:pt>
    <dgm:pt modelId="{CD72CE95-BA8C-4C1F-BAD9-DC9F2F0781D8}" type="sibTrans" cxnId="{AE9F0D74-D802-4BBF-9E6D-C1935B42467A}">
      <dgm:prSet/>
      <dgm:spPr/>
      <dgm:t>
        <a:bodyPr/>
        <a:lstStyle/>
        <a:p>
          <a:endParaRPr lang="ru-RU"/>
        </a:p>
      </dgm:t>
    </dgm:pt>
    <dgm:pt modelId="{30074BDB-6CB6-4F70-866E-890502437D50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Парламент Республики Белар</a:t>
          </a:r>
          <a:r>
            <a:rPr lang="ru-RU" sz="1400" dirty="0" smtClean="0">
              <a:solidFill>
                <a:schemeClr val="tx1"/>
              </a:solidFill>
            </a:rPr>
            <a:t>усь</a:t>
          </a:r>
          <a:endParaRPr lang="ru-RU" sz="1400" dirty="0">
            <a:solidFill>
              <a:schemeClr val="tx1"/>
            </a:solidFill>
          </a:endParaRPr>
        </a:p>
      </dgm:t>
    </dgm:pt>
    <dgm:pt modelId="{D784B916-3A4D-4518-8F7C-F210E4291BAF}" type="parTrans" cxnId="{CFCB1946-0C30-4069-A848-36F6FCB7E493}">
      <dgm:prSet/>
      <dgm:spPr/>
      <dgm:t>
        <a:bodyPr/>
        <a:lstStyle/>
        <a:p>
          <a:endParaRPr lang="ru-RU"/>
        </a:p>
      </dgm:t>
    </dgm:pt>
    <dgm:pt modelId="{18FC2814-564C-4EAE-8C5E-65D1A2647DD2}" type="sibTrans" cxnId="{CFCB1946-0C30-4069-A848-36F6FCB7E493}">
      <dgm:prSet/>
      <dgm:spPr/>
      <dgm:t>
        <a:bodyPr/>
        <a:lstStyle/>
        <a:p>
          <a:endParaRPr lang="ru-RU"/>
        </a:p>
      </dgm:t>
    </dgm:pt>
    <dgm:pt modelId="{DA5BF651-6568-476D-AB0D-C9D95A54BA45}" type="pres">
      <dgm:prSet presAssocID="{2FC82C4A-A3A0-4B2A-8B3B-40F7FE80AE2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491B0-FC35-4A11-B9D4-D2A5775B66A1}" type="pres">
      <dgm:prSet presAssocID="{C663F3A6-F00E-41C1-A3A5-1CFAD3BF75DF}" presName="node" presStyleLbl="node1" presStyleIdx="0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F31FA-3BCA-4215-9460-8652C96334CE}" type="pres">
      <dgm:prSet presAssocID="{C663F3A6-F00E-41C1-A3A5-1CFAD3BF75DF}" presName="spNode" presStyleCnt="0"/>
      <dgm:spPr/>
    </dgm:pt>
    <dgm:pt modelId="{2C08BEB8-3AEA-43A7-8A93-D6F538ACFD51}" type="pres">
      <dgm:prSet presAssocID="{D24DEE34-8CC8-4F7A-B617-9E9D8CEBC868}" presName="sibTrans" presStyleLbl="sibTrans1D1" presStyleIdx="0" presStyleCnt="11"/>
      <dgm:spPr/>
      <dgm:t>
        <a:bodyPr/>
        <a:lstStyle/>
        <a:p>
          <a:endParaRPr lang="ru-RU"/>
        </a:p>
      </dgm:t>
    </dgm:pt>
    <dgm:pt modelId="{C20074D0-A763-444D-84AC-43B13CD54FF5}" type="pres">
      <dgm:prSet presAssocID="{DB46632C-BCC3-4C10-A103-6224406C3DAD}" presName="node" presStyleLbl="node1" presStyleIdx="1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14172A-C095-4422-83BA-3FB91FA777F9}" type="pres">
      <dgm:prSet presAssocID="{DB46632C-BCC3-4C10-A103-6224406C3DAD}" presName="spNode" presStyleCnt="0"/>
      <dgm:spPr/>
    </dgm:pt>
    <dgm:pt modelId="{70CA778B-D797-4668-A95C-9365C1D37141}" type="pres">
      <dgm:prSet presAssocID="{DE9DAB3F-6B86-4104-AB5A-A88A70BF6024}" presName="sibTrans" presStyleLbl="sibTrans1D1" presStyleIdx="1" presStyleCnt="11"/>
      <dgm:spPr/>
      <dgm:t>
        <a:bodyPr/>
        <a:lstStyle/>
        <a:p>
          <a:endParaRPr lang="ru-RU"/>
        </a:p>
      </dgm:t>
    </dgm:pt>
    <dgm:pt modelId="{5C8B1398-9123-413E-9F67-F2ADF87418B9}" type="pres">
      <dgm:prSet presAssocID="{CBAA1928-FB40-485F-AED7-5EF3C1016619}" presName="node" presStyleLbl="node1" presStyleIdx="2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A3B22-059D-4A47-9D66-2308DA6EDB00}" type="pres">
      <dgm:prSet presAssocID="{CBAA1928-FB40-485F-AED7-5EF3C1016619}" presName="spNode" presStyleCnt="0"/>
      <dgm:spPr/>
    </dgm:pt>
    <dgm:pt modelId="{6E87960E-ABBA-49B5-9F39-7515A334B410}" type="pres">
      <dgm:prSet presAssocID="{BD74231F-A593-49E8-9CC5-98CE0B010B71}" presName="sibTrans" presStyleLbl="sibTrans1D1" presStyleIdx="2" presStyleCnt="11"/>
      <dgm:spPr/>
      <dgm:t>
        <a:bodyPr/>
        <a:lstStyle/>
        <a:p>
          <a:endParaRPr lang="ru-RU"/>
        </a:p>
      </dgm:t>
    </dgm:pt>
    <dgm:pt modelId="{05491DA7-03F5-4C6A-839B-398E3A789E0B}" type="pres">
      <dgm:prSet presAssocID="{FD59AC50-126E-48C4-B9D0-47B37CA09C82}" presName="node" presStyleLbl="node1" presStyleIdx="3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20E2E-B468-4209-8934-23663B7C6A55}" type="pres">
      <dgm:prSet presAssocID="{FD59AC50-126E-48C4-B9D0-47B37CA09C82}" presName="spNode" presStyleCnt="0"/>
      <dgm:spPr/>
    </dgm:pt>
    <dgm:pt modelId="{CEA6246B-99F2-4AB6-B00B-4D0CAA1B0E6E}" type="pres">
      <dgm:prSet presAssocID="{73DA81A7-1AE4-4E34-844B-B9A7F6D5E7EF}" presName="sibTrans" presStyleLbl="sibTrans1D1" presStyleIdx="3" presStyleCnt="11"/>
      <dgm:spPr/>
      <dgm:t>
        <a:bodyPr/>
        <a:lstStyle/>
        <a:p>
          <a:endParaRPr lang="ru-RU"/>
        </a:p>
      </dgm:t>
    </dgm:pt>
    <dgm:pt modelId="{03058B01-14A1-4ED5-96BA-4D3A5A7F05DB}" type="pres">
      <dgm:prSet presAssocID="{B6A25B90-F306-49B1-882A-F9343C972C97}" presName="node" presStyleLbl="node1" presStyleIdx="4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EE644-9558-4A53-B27A-C7614774AE87}" type="pres">
      <dgm:prSet presAssocID="{B6A25B90-F306-49B1-882A-F9343C972C97}" presName="spNode" presStyleCnt="0"/>
      <dgm:spPr/>
    </dgm:pt>
    <dgm:pt modelId="{E3D1F6DA-C5C6-457C-9442-C40187F1744F}" type="pres">
      <dgm:prSet presAssocID="{7D661452-74D6-48F9-A8F8-FC1A642DE2F1}" presName="sibTrans" presStyleLbl="sibTrans1D1" presStyleIdx="4" presStyleCnt="11"/>
      <dgm:spPr/>
      <dgm:t>
        <a:bodyPr/>
        <a:lstStyle/>
        <a:p>
          <a:endParaRPr lang="ru-RU"/>
        </a:p>
      </dgm:t>
    </dgm:pt>
    <dgm:pt modelId="{C24A501D-4F2A-478F-ABE3-97CCD80CED11}" type="pres">
      <dgm:prSet presAssocID="{32A1DA56-1D1C-4012-9E42-1E63C2060009}" presName="node" presStyleLbl="node1" presStyleIdx="5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9D063-3AD3-4E65-8935-425FA74ACAEC}" type="pres">
      <dgm:prSet presAssocID="{32A1DA56-1D1C-4012-9E42-1E63C2060009}" presName="spNode" presStyleCnt="0"/>
      <dgm:spPr/>
    </dgm:pt>
    <dgm:pt modelId="{8E835594-0EA7-49FA-B013-596E1CA378AD}" type="pres">
      <dgm:prSet presAssocID="{09E8EAB7-A25E-413C-B824-81AD2F142C93}" presName="sibTrans" presStyleLbl="sibTrans1D1" presStyleIdx="5" presStyleCnt="11"/>
      <dgm:spPr/>
      <dgm:t>
        <a:bodyPr/>
        <a:lstStyle/>
        <a:p>
          <a:endParaRPr lang="ru-RU"/>
        </a:p>
      </dgm:t>
    </dgm:pt>
    <dgm:pt modelId="{22D5C3E2-B79C-476D-98A9-F83C45341A7D}" type="pres">
      <dgm:prSet presAssocID="{D3226227-1EFC-4215-8F17-12F2639CA909}" presName="node" presStyleLbl="node1" presStyleIdx="6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DBB7D-BA50-4093-9B16-A2247C339DE0}" type="pres">
      <dgm:prSet presAssocID="{D3226227-1EFC-4215-8F17-12F2639CA909}" presName="spNode" presStyleCnt="0"/>
      <dgm:spPr/>
    </dgm:pt>
    <dgm:pt modelId="{F5421800-BB9B-41CF-8F81-74C8CF55634C}" type="pres">
      <dgm:prSet presAssocID="{1E145FD3-4764-4347-8A5E-8D8156D6B564}" presName="sibTrans" presStyleLbl="sibTrans1D1" presStyleIdx="6" presStyleCnt="11"/>
      <dgm:spPr/>
      <dgm:t>
        <a:bodyPr/>
        <a:lstStyle/>
        <a:p>
          <a:endParaRPr lang="ru-RU"/>
        </a:p>
      </dgm:t>
    </dgm:pt>
    <dgm:pt modelId="{F0237771-F61A-43EB-B0B5-B0CC69515654}" type="pres">
      <dgm:prSet presAssocID="{2A773011-AAFB-42FB-9B65-5E4DD9AB9E4A}" presName="node" presStyleLbl="node1" presStyleIdx="7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36DFC-17CA-43E8-AB6C-6A03AD90FB18}" type="pres">
      <dgm:prSet presAssocID="{2A773011-AAFB-42FB-9B65-5E4DD9AB9E4A}" presName="spNode" presStyleCnt="0"/>
      <dgm:spPr/>
    </dgm:pt>
    <dgm:pt modelId="{8E9C5785-533D-4A32-9DEF-CB0144CBF22A}" type="pres">
      <dgm:prSet presAssocID="{CD72CE95-BA8C-4C1F-BAD9-DC9F2F0781D8}" presName="sibTrans" presStyleLbl="sibTrans1D1" presStyleIdx="7" presStyleCnt="11"/>
      <dgm:spPr/>
      <dgm:t>
        <a:bodyPr/>
        <a:lstStyle/>
        <a:p>
          <a:endParaRPr lang="ru-RU"/>
        </a:p>
      </dgm:t>
    </dgm:pt>
    <dgm:pt modelId="{E4EE59BF-16CA-4110-B3A0-90F27CA15A0D}" type="pres">
      <dgm:prSet presAssocID="{3D1D214F-5AAD-49ED-BC3E-932EF6F2F5B6}" presName="node" presStyleLbl="node1" presStyleIdx="8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5D543-C087-46C1-8BCF-8D2E57A13A56}" type="pres">
      <dgm:prSet presAssocID="{3D1D214F-5AAD-49ED-BC3E-932EF6F2F5B6}" presName="spNode" presStyleCnt="0"/>
      <dgm:spPr/>
    </dgm:pt>
    <dgm:pt modelId="{660DEE74-C1B3-480F-812E-59199F3569A6}" type="pres">
      <dgm:prSet presAssocID="{A81B3BD1-D33A-4A2C-8F48-019AEF82450A}" presName="sibTrans" presStyleLbl="sibTrans1D1" presStyleIdx="8" presStyleCnt="11"/>
      <dgm:spPr/>
      <dgm:t>
        <a:bodyPr/>
        <a:lstStyle/>
        <a:p>
          <a:endParaRPr lang="ru-RU"/>
        </a:p>
      </dgm:t>
    </dgm:pt>
    <dgm:pt modelId="{8E699277-83C1-4312-A6C8-77E1349ED755}" type="pres">
      <dgm:prSet presAssocID="{3F59D792-643C-4BDE-8A01-EFACE62A6681}" presName="node" presStyleLbl="node1" presStyleIdx="9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7509E-4861-421E-AFF5-375A3944B2AD}" type="pres">
      <dgm:prSet presAssocID="{3F59D792-643C-4BDE-8A01-EFACE62A6681}" presName="spNode" presStyleCnt="0"/>
      <dgm:spPr/>
    </dgm:pt>
    <dgm:pt modelId="{5B6C2066-3B03-4B2C-B47C-7F09B0E006F7}" type="pres">
      <dgm:prSet presAssocID="{A4F27E53-EABC-4877-8B95-0D1869E8A0D5}" presName="sibTrans" presStyleLbl="sibTrans1D1" presStyleIdx="9" presStyleCnt="11"/>
      <dgm:spPr/>
      <dgm:t>
        <a:bodyPr/>
        <a:lstStyle/>
        <a:p>
          <a:endParaRPr lang="ru-RU"/>
        </a:p>
      </dgm:t>
    </dgm:pt>
    <dgm:pt modelId="{D95CEC8E-D96A-4745-A8A9-12E0AD24B482}" type="pres">
      <dgm:prSet presAssocID="{30074BDB-6CB6-4F70-866E-890502437D50}" presName="node" presStyleLbl="node1" presStyleIdx="10" presStyleCnt="11" custScaleX="204490" custScaleY="244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AFA82B-D34E-432A-AEE9-155666F7DCB4}" type="pres">
      <dgm:prSet presAssocID="{30074BDB-6CB6-4F70-866E-890502437D50}" presName="spNode" presStyleCnt="0"/>
      <dgm:spPr/>
    </dgm:pt>
    <dgm:pt modelId="{99C66E08-1DBC-420A-9414-CB7C8AF90756}" type="pres">
      <dgm:prSet presAssocID="{18FC2814-564C-4EAE-8C5E-65D1A2647DD2}" presName="sibTrans" presStyleLbl="sibTrans1D1" presStyleIdx="10" presStyleCnt="11"/>
      <dgm:spPr/>
      <dgm:t>
        <a:bodyPr/>
        <a:lstStyle/>
        <a:p>
          <a:endParaRPr lang="ru-RU"/>
        </a:p>
      </dgm:t>
    </dgm:pt>
  </dgm:ptLst>
  <dgm:cxnLst>
    <dgm:cxn modelId="{D1ACCDDB-5222-4A73-A0E6-EA7F8D95146B}" type="presOf" srcId="{09E8EAB7-A25E-413C-B824-81AD2F142C93}" destId="{8E835594-0EA7-49FA-B013-596E1CA378AD}" srcOrd="0" destOrd="0" presId="urn:microsoft.com/office/officeart/2005/8/layout/cycle6"/>
    <dgm:cxn modelId="{4DA3BE0A-4402-4567-BB69-B43DC652A625}" type="presOf" srcId="{2FC82C4A-A3A0-4B2A-8B3B-40F7FE80AE27}" destId="{DA5BF651-6568-476D-AB0D-C9D95A54BA45}" srcOrd="0" destOrd="0" presId="urn:microsoft.com/office/officeart/2005/8/layout/cycle6"/>
    <dgm:cxn modelId="{AAD25066-A193-4000-B951-A914AE5E63B4}" type="presOf" srcId="{1E145FD3-4764-4347-8A5E-8D8156D6B564}" destId="{F5421800-BB9B-41CF-8F81-74C8CF55634C}" srcOrd="0" destOrd="0" presId="urn:microsoft.com/office/officeart/2005/8/layout/cycle6"/>
    <dgm:cxn modelId="{219EAD65-620A-483B-95AD-F09594CD1565}" srcId="{2FC82C4A-A3A0-4B2A-8B3B-40F7FE80AE27}" destId="{C663F3A6-F00E-41C1-A3A5-1CFAD3BF75DF}" srcOrd="0" destOrd="0" parTransId="{B87A01A8-E3B4-424E-AFC3-61051E7170BB}" sibTransId="{D24DEE34-8CC8-4F7A-B617-9E9D8CEBC868}"/>
    <dgm:cxn modelId="{1FF7F548-C45E-404C-A5D2-58AE17BE7828}" srcId="{2FC82C4A-A3A0-4B2A-8B3B-40F7FE80AE27}" destId="{FD59AC50-126E-48C4-B9D0-47B37CA09C82}" srcOrd="3" destOrd="0" parTransId="{0E5A23A8-9E32-4016-9D49-82646291B10C}" sibTransId="{73DA81A7-1AE4-4E34-844B-B9A7F6D5E7EF}"/>
    <dgm:cxn modelId="{0C668156-5F1F-44B8-BB95-19E67596BC8F}" type="presOf" srcId="{18FC2814-564C-4EAE-8C5E-65D1A2647DD2}" destId="{99C66E08-1DBC-420A-9414-CB7C8AF90756}" srcOrd="0" destOrd="0" presId="urn:microsoft.com/office/officeart/2005/8/layout/cycle6"/>
    <dgm:cxn modelId="{26467CAB-CF66-49E3-A04F-6AEC7C42E058}" type="presOf" srcId="{B6A25B90-F306-49B1-882A-F9343C972C97}" destId="{03058B01-14A1-4ED5-96BA-4D3A5A7F05DB}" srcOrd="0" destOrd="0" presId="urn:microsoft.com/office/officeart/2005/8/layout/cycle6"/>
    <dgm:cxn modelId="{F9E3C0DB-3711-4306-8C4E-C5BB12FEDBE4}" type="presOf" srcId="{7D661452-74D6-48F9-A8F8-FC1A642DE2F1}" destId="{E3D1F6DA-C5C6-457C-9442-C40187F1744F}" srcOrd="0" destOrd="0" presId="urn:microsoft.com/office/officeart/2005/8/layout/cycle6"/>
    <dgm:cxn modelId="{6667313E-CC29-4AEB-989F-12F6C1403D72}" type="presOf" srcId="{BD74231F-A593-49E8-9CC5-98CE0B010B71}" destId="{6E87960E-ABBA-49B5-9F39-7515A334B410}" srcOrd="0" destOrd="0" presId="urn:microsoft.com/office/officeart/2005/8/layout/cycle6"/>
    <dgm:cxn modelId="{F6A828C3-EBE5-46D1-85B4-FB0356525591}" type="presOf" srcId="{D24DEE34-8CC8-4F7A-B617-9E9D8CEBC868}" destId="{2C08BEB8-3AEA-43A7-8A93-D6F538ACFD51}" srcOrd="0" destOrd="0" presId="urn:microsoft.com/office/officeart/2005/8/layout/cycle6"/>
    <dgm:cxn modelId="{94E65779-AFC7-40F1-8ED3-4AF3860E0D62}" srcId="{2FC82C4A-A3A0-4B2A-8B3B-40F7FE80AE27}" destId="{3D1D214F-5AAD-49ED-BC3E-932EF6F2F5B6}" srcOrd="8" destOrd="0" parTransId="{091F466C-E65B-46D6-A738-98D7D5F44A29}" sibTransId="{A81B3BD1-D33A-4A2C-8F48-019AEF82450A}"/>
    <dgm:cxn modelId="{F736965E-2335-4A01-B12B-2C0C96477258}" type="presOf" srcId="{CD72CE95-BA8C-4C1F-BAD9-DC9F2F0781D8}" destId="{8E9C5785-533D-4A32-9DEF-CB0144CBF22A}" srcOrd="0" destOrd="0" presId="urn:microsoft.com/office/officeart/2005/8/layout/cycle6"/>
    <dgm:cxn modelId="{FFBEEA9A-D999-488A-9701-229AA7AC0310}" type="presOf" srcId="{DB46632C-BCC3-4C10-A103-6224406C3DAD}" destId="{C20074D0-A763-444D-84AC-43B13CD54FF5}" srcOrd="0" destOrd="0" presId="urn:microsoft.com/office/officeart/2005/8/layout/cycle6"/>
    <dgm:cxn modelId="{251C74EC-05E9-45FD-B90C-932C161AE24C}" type="presOf" srcId="{CBAA1928-FB40-485F-AED7-5EF3C1016619}" destId="{5C8B1398-9123-413E-9F67-F2ADF87418B9}" srcOrd="0" destOrd="0" presId="urn:microsoft.com/office/officeart/2005/8/layout/cycle6"/>
    <dgm:cxn modelId="{3D6A58CB-EE5A-48FD-9F01-6BD911CF941C}" type="presOf" srcId="{D3226227-1EFC-4215-8F17-12F2639CA909}" destId="{22D5C3E2-B79C-476D-98A9-F83C45341A7D}" srcOrd="0" destOrd="0" presId="urn:microsoft.com/office/officeart/2005/8/layout/cycle6"/>
    <dgm:cxn modelId="{CA16B32B-0368-4CF8-9C3A-D33A3CCBF9A3}" type="presOf" srcId="{32A1DA56-1D1C-4012-9E42-1E63C2060009}" destId="{C24A501D-4F2A-478F-ABE3-97CCD80CED11}" srcOrd="0" destOrd="0" presId="urn:microsoft.com/office/officeart/2005/8/layout/cycle6"/>
    <dgm:cxn modelId="{AE9F0D74-D802-4BBF-9E6D-C1935B42467A}" srcId="{2FC82C4A-A3A0-4B2A-8B3B-40F7FE80AE27}" destId="{2A773011-AAFB-42FB-9B65-5E4DD9AB9E4A}" srcOrd="7" destOrd="0" parTransId="{5C2AC14C-8D85-4344-9C6D-DEED3BFD59BF}" sibTransId="{CD72CE95-BA8C-4C1F-BAD9-DC9F2F0781D8}"/>
    <dgm:cxn modelId="{04B57E3B-7AB2-4BD0-B70F-B2641C7A84F6}" srcId="{2FC82C4A-A3A0-4B2A-8B3B-40F7FE80AE27}" destId="{DB46632C-BCC3-4C10-A103-6224406C3DAD}" srcOrd="1" destOrd="0" parTransId="{33D3ED33-576D-415C-A879-99D135D53BE2}" sibTransId="{DE9DAB3F-6B86-4104-AB5A-A88A70BF6024}"/>
    <dgm:cxn modelId="{15FF237C-8B35-45D1-AAEA-3011D685BF39}" srcId="{2FC82C4A-A3A0-4B2A-8B3B-40F7FE80AE27}" destId="{3F59D792-643C-4BDE-8A01-EFACE62A6681}" srcOrd="9" destOrd="0" parTransId="{5540BA0F-EDBA-478D-97A5-4CD2C91CA72B}" sibTransId="{A4F27E53-EABC-4877-8B95-0D1869E8A0D5}"/>
    <dgm:cxn modelId="{9CE15305-ACCE-4052-8717-C89B463CB6A7}" type="presOf" srcId="{FD59AC50-126E-48C4-B9D0-47B37CA09C82}" destId="{05491DA7-03F5-4C6A-839B-398E3A789E0B}" srcOrd="0" destOrd="0" presId="urn:microsoft.com/office/officeart/2005/8/layout/cycle6"/>
    <dgm:cxn modelId="{9DC67B52-C744-42CF-AEAA-B31044FF3378}" type="presOf" srcId="{DE9DAB3F-6B86-4104-AB5A-A88A70BF6024}" destId="{70CA778B-D797-4668-A95C-9365C1D37141}" srcOrd="0" destOrd="0" presId="urn:microsoft.com/office/officeart/2005/8/layout/cycle6"/>
    <dgm:cxn modelId="{B1586707-A514-4851-889F-2E83EA90F042}" type="presOf" srcId="{2A773011-AAFB-42FB-9B65-5E4DD9AB9E4A}" destId="{F0237771-F61A-43EB-B0B5-B0CC69515654}" srcOrd="0" destOrd="0" presId="urn:microsoft.com/office/officeart/2005/8/layout/cycle6"/>
    <dgm:cxn modelId="{652DEFC0-C6DD-4FFA-B9CA-860134DFCB05}" type="presOf" srcId="{3F59D792-643C-4BDE-8A01-EFACE62A6681}" destId="{8E699277-83C1-4312-A6C8-77E1349ED755}" srcOrd="0" destOrd="0" presId="urn:microsoft.com/office/officeart/2005/8/layout/cycle6"/>
    <dgm:cxn modelId="{30745937-EFE9-4E3B-8352-7FDA08A54000}" srcId="{2FC82C4A-A3A0-4B2A-8B3B-40F7FE80AE27}" destId="{CBAA1928-FB40-485F-AED7-5EF3C1016619}" srcOrd="2" destOrd="0" parTransId="{EE2CC3EB-D1BA-4BB2-BCD5-7C15C8AFDB5C}" sibTransId="{BD74231F-A593-49E8-9CC5-98CE0B010B71}"/>
    <dgm:cxn modelId="{0E77A360-7E64-4440-88B3-268BCDA5C939}" type="presOf" srcId="{73DA81A7-1AE4-4E34-844B-B9A7F6D5E7EF}" destId="{CEA6246B-99F2-4AB6-B00B-4D0CAA1B0E6E}" srcOrd="0" destOrd="0" presId="urn:microsoft.com/office/officeart/2005/8/layout/cycle6"/>
    <dgm:cxn modelId="{98A01A19-651F-45E2-ACBD-7E4324554C79}" srcId="{2FC82C4A-A3A0-4B2A-8B3B-40F7FE80AE27}" destId="{32A1DA56-1D1C-4012-9E42-1E63C2060009}" srcOrd="5" destOrd="0" parTransId="{F03364EF-E9C5-4DFC-B410-17D58B2BD715}" sibTransId="{09E8EAB7-A25E-413C-B824-81AD2F142C93}"/>
    <dgm:cxn modelId="{D9BF26B8-F715-490D-8B9A-71FC8387D780}" type="presOf" srcId="{A4F27E53-EABC-4877-8B95-0D1869E8A0D5}" destId="{5B6C2066-3B03-4B2C-B47C-7F09B0E006F7}" srcOrd="0" destOrd="0" presId="urn:microsoft.com/office/officeart/2005/8/layout/cycle6"/>
    <dgm:cxn modelId="{CFCB1946-0C30-4069-A848-36F6FCB7E493}" srcId="{2FC82C4A-A3A0-4B2A-8B3B-40F7FE80AE27}" destId="{30074BDB-6CB6-4F70-866E-890502437D50}" srcOrd="10" destOrd="0" parTransId="{D784B916-3A4D-4518-8F7C-F210E4291BAF}" sibTransId="{18FC2814-564C-4EAE-8C5E-65D1A2647DD2}"/>
    <dgm:cxn modelId="{296C97B4-85A0-43E4-9FFA-7C72467F673A}" type="presOf" srcId="{C663F3A6-F00E-41C1-A3A5-1CFAD3BF75DF}" destId="{72A491B0-FC35-4A11-B9D4-D2A5775B66A1}" srcOrd="0" destOrd="0" presId="urn:microsoft.com/office/officeart/2005/8/layout/cycle6"/>
    <dgm:cxn modelId="{99B7F7B7-B8B8-496B-9685-96B15EA3DF23}" type="presOf" srcId="{3D1D214F-5AAD-49ED-BC3E-932EF6F2F5B6}" destId="{E4EE59BF-16CA-4110-B3A0-90F27CA15A0D}" srcOrd="0" destOrd="0" presId="urn:microsoft.com/office/officeart/2005/8/layout/cycle6"/>
    <dgm:cxn modelId="{AC766A81-EB39-4C55-978F-9C1E6A9C22DE}" type="presOf" srcId="{A81B3BD1-D33A-4A2C-8F48-019AEF82450A}" destId="{660DEE74-C1B3-480F-812E-59199F3569A6}" srcOrd="0" destOrd="0" presId="urn:microsoft.com/office/officeart/2005/8/layout/cycle6"/>
    <dgm:cxn modelId="{4CD7C43B-FB72-4667-89DD-253446F7781E}" type="presOf" srcId="{30074BDB-6CB6-4F70-866E-890502437D50}" destId="{D95CEC8E-D96A-4745-A8A9-12E0AD24B482}" srcOrd="0" destOrd="0" presId="urn:microsoft.com/office/officeart/2005/8/layout/cycle6"/>
    <dgm:cxn modelId="{D39CEA0C-3FAF-4BBC-A81E-230C190CCED0}" srcId="{2FC82C4A-A3A0-4B2A-8B3B-40F7FE80AE27}" destId="{D3226227-1EFC-4215-8F17-12F2639CA909}" srcOrd="6" destOrd="0" parTransId="{6618EEEE-5BC4-463C-B6A8-AB4DF8B50020}" sibTransId="{1E145FD3-4764-4347-8A5E-8D8156D6B564}"/>
    <dgm:cxn modelId="{CBD2AEBE-7B79-47D4-AD6E-24011B8F5D98}" srcId="{2FC82C4A-A3A0-4B2A-8B3B-40F7FE80AE27}" destId="{B6A25B90-F306-49B1-882A-F9343C972C97}" srcOrd="4" destOrd="0" parTransId="{E758AC46-6CD6-43B1-B9F7-547BD78BD625}" sibTransId="{7D661452-74D6-48F9-A8F8-FC1A642DE2F1}"/>
    <dgm:cxn modelId="{919436CE-F12B-49EC-A406-F14A124023DF}" type="presParOf" srcId="{DA5BF651-6568-476D-AB0D-C9D95A54BA45}" destId="{72A491B0-FC35-4A11-B9D4-D2A5775B66A1}" srcOrd="0" destOrd="0" presId="urn:microsoft.com/office/officeart/2005/8/layout/cycle6"/>
    <dgm:cxn modelId="{73E8C3F4-E738-41A4-8F69-17D34F886D0A}" type="presParOf" srcId="{DA5BF651-6568-476D-AB0D-C9D95A54BA45}" destId="{14FF31FA-3BCA-4215-9460-8652C96334CE}" srcOrd="1" destOrd="0" presId="urn:microsoft.com/office/officeart/2005/8/layout/cycle6"/>
    <dgm:cxn modelId="{2213AF1D-5B7E-44CA-8ACD-632E5848897F}" type="presParOf" srcId="{DA5BF651-6568-476D-AB0D-C9D95A54BA45}" destId="{2C08BEB8-3AEA-43A7-8A93-D6F538ACFD51}" srcOrd="2" destOrd="0" presId="urn:microsoft.com/office/officeart/2005/8/layout/cycle6"/>
    <dgm:cxn modelId="{7492F6BD-6E8A-404A-9BFA-04F5ED67A712}" type="presParOf" srcId="{DA5BF651-6568-476D-AB0D-C9D95A54BA45}" destId="{C20074D0-A763-444D-84AC-43B13CD54FF5}" srcOrd="3" destOrd="0" presId="urn:microsoft.com/office/officeart/2005/8/layout/cycle6"/>
    <dgm:cxn modelId="{34ADCF44-DFA9-4F48-82E1-1FCA4C30BF2F}" type="presParOf" srcId="{DA5BF651-6568-476D-AB0D-C9D95A54BA45}" destId="{D814172A-C095-4422-83BA-3FB91FA777F9}" srcOrd="4" destOrd="0" presId="urn:microsoft.com/office/officeart/2005/8/layout/cycle6"/>
    <dgm:cxn modelId="{982810B2-9F7E-4E9E-B688-2638032B2E4D}" type="presParOf" srcId="{DA5BF651-6568-476D-AB0D-C9D95A54BA45}" destId="{70CA778B-D797-4668-A95C-9365C1D37141}" srcOrd="5" destOrd="0" presId="urn:microsoft.com/office/officeart/2005/8/layout/cycle6"/>
    <dgm:cxn modelId="{65EA3030-C4A4-4667-B9A3-123BB4075EEE}" type="presParOf" srcId="{DA5BF651-6568-476D-AB0D-C9D95A54BA45}" destId="{5C8B1398-9123-413E-9F67-F2ADF87418B9}" srcOrd="6" destOrd="0" presId="urn:microsoft.com/office/officeart/2005/8/layout/cycle6"/>
    <dgm:cxn modelId="{2B191F67-A206-4FE7-89E5-E722FF96E787}" type="presParOf" srcId="{DA5BF651-6568-476D-AB0D-C9D95A54BA45}" destId="{0F3A3B22-059D-4A47-9D66-2308DA6EDB00}" srcOrd="7" destOrd="0" presId="urn:microsoft.com/office/officeart/2005/8/layout/cycle6"/>
    <dgm:cxn modelId="{4FB11323-903E-4095-B914-C829A195881C}" type="presParOf" srcId="{DA5BF651-6568-476D-AB0D-C9D95A54BA45}" destId="{6E87960E-ABBA-49B5-9F39-7515A334B410}" srcOrd="8" destOrd="0" presId="urn:microsoft.com/office/officeart/2005/8/layout/cycle6"/>
    <dgm:cxn modelId="{E7FC2CCB-F87C-44DF-8F13-AF4ACEE40D03}" type="presParOf" srcId="{DA5BF651-6568-476D-AB0D-C9D95A54BA45}" destId="{05491DA7-03F5-4C6A-839B-398E3A789E0B}" srcOrd="9" destOrd="0" presId="urn:microsoft.com/office/officeart/2005/8/layout/cycle6"/>
    <dgm:cxn modelId="{C4F5E749-1BD3-48C7-BF50-3F4EEA8EAC10}" type="presParOf" srcId="{DA5BF651-6568-476D-AB0D-C9D95A54BA45}" destId="{CA420E2E-B468-4209-8934-23663B7C6A55}" srcOrd="10" destOrd="0" presId="urn:microsoft.com/office/officeart/2005/8/layout/cycle6"/>
    <dgm:cxn modelId="{7862C6D3-9446-4C83-BE2D-D60987603EF3}" type="presParOf" srcId="{DA5BF651-6568-476D-AB0D-C9D95A54BA45}" destId="{CEA6246B-99F2-4AB6-B00B-4D0CAA1B0E6E}" srcOrd="11" destOrd="0" presId="urn:microsoft.com/office/officeart/2005/8/layout/cycle6"/>
    <dgm:cxn modelId="{B956F27F-6626-426A-B773-1F5DAE1A1A5F}" type="presParOf" srcId="{DA5BF651-6568-476D-AB0D-C9D95A54BA45}" destId="{03058B01-14A1-4ED5-96BA-4D3A5A7F05DB}" srcOrd="12" destOrd="0" presId="urn:microsoft.com/office/officeart/2005/8/layout/cycle6"/>
    <dgm:cxn modelId="{ECD11881-AFE4-41E2-B3DE-3F502C20B559}" type="presParOf" srcId="{DA5BF651-6568-476D-AB0D-C9D95A54BA45}" destId="{12DEE644-9558-4A53-B27A-C7614774AE87}" srcOrd="13" destOrd="0" presId="urn:microsoft.com/office/officeart/2005/8/layout/cycle6"/>
    <dgm:cxn modelId="{C5C0E5F9-61BF-497A-907A-546CCBB99ADA}" type="presParOf" srcId="{DA5BF651-6568-476D-AB0D-C9D95A54BA45}" destId="{E3D1F6DA-C5C6-457C-9442-C40187F1744F}" srcOrd="14" destOrd="0" presId="urn:microsoft.com/office/officeart/2005/8/layout/cycle6"/>
    <dgm:cxn modelId="{8BD3498A-A9B0-47B7-A06C-D2F2B41F1FB9}" type="presParOf" srcId="{DA5BF651-6568-476D-AB0D-C9D95A54BA45}" destId="{C24A501D-4F2A-478F-ABE3-97CCD80CED11}" srcOrd="15" destOrd="0" presId="urn:microsoft.com/office/officeart/2005/8/layout/cycle6"/>
    <dgm:cxn modelId="{85DA5EB9-6CB3-42FA-A72E-BB1C31BC26D5}" type="presParOf" srcId="{DA5BF651-6568-476D-AB0D-C9D95A54BA45}" destId="{A259D063-3AD3-4E65-8935-425FA74ACAEC}" srcOrd="16" destOrd="0" presId="urn:microsoft.com/office/officeart/2005/8/layout/cycle6"/>
    <dgm:cxn modelId="{E4BF8CE7-9236-4029-A273-EB2E9CF351E0}" type="presParOf" srcId="{DA5BF651-6568-476D-AB0D-C9D95A54BA45}" destId="{8E835594-0EA7-49FA-B013-596E1CA378AD}" srcOrd="17" destOrd="0" presId="urn:microsoft.com/office/officeart/2005/8/layout/cycle6"/>
    <dgm:cxn modelId="{9EA802AB-6A75-46EB-85F6-3822E5AA8407}" type="presParOf" srcId="{DA5BF651-6568-476D-AB0D-C9D95A54BA45}" destId="{22D5C3E2-B79C-476D-98A9-F83C45341A7D}" srcOrd="18" destOrd="0" presId="urn:microsoft.com/office/officeart/2005/8/layout/cycle6"/>
    <dgm:cxn modelId="{B59F4039-E560-4F2C-A75C-12677B82FE58}" type="presParOf" srcId="{DA5BF651-6568-476D-AB0D-C9D95A54BA45}" destId="{00DDBB7D-BA50-4093-9B16-A2247C339DE0}" srcOrd="19" destOrd="0" presId="urn:microsoft.com/office/officeart/2005/8/layout/cycle6"/>
    <dgm:cxn modelId="{D22E63EF-2E19-41E3-925F-7D3EFBA0FDCA}" type="presParOf" srcId="{DA5BF651-6568-476D-AB0D-C9D95A54BA45}" destId="{F5421800-BB9B-41CF-8F81-74C8CF55634C}" srcOrd="20" destOrd="0" presId="urn:microsoft.com/office/officeart/2005/8/layout/cycle6"/>
    <dgm:cxn modelId="{0DEACF57-B62B-4695-AE18-04CC60328276}" type="presParOf" srcId="{DA5BF651-6568-476D-AB0D-C9D95A54BA45}" destId="{F0237771-F61A-43EB-B0B5-B0CC69515654}" srcOrd="21" destOrd="0" presId="urn:microsoft.com/office/officeart/2005/8/layout/cycle6"/>
    <dgm:cxn modelId="{65A6B78D-E79F-4DB1-9F45-7932F87A356B}" type="presParOf" srcId="{DA5BF651-6568-476D-AB0D-C9D95A54BA45}" destId="{61736DFC-17CA-43E8-AB6C-6A03AD90FB18}" srcOrd="22" destOrd="0" presId="urn:microsoft.com/office/officeart/2005/8/layout/cycle6"/>
    <dgm:cxn modelId="{6BB2284A-A2AC-4BBE-BFC3-CF30C5AF60A3}" type="presParOf" srcId="{DA5BF651-6568-476D-AB0D-C9D95A54BA45}" destId="{8E9C5785-533D-4A32-9DEF-CB0144CBF22A}" srcOrd="23" destOrd="0" presId="urn:microsoft.com/office/officeart/2005/8/layout/cycle6"/>
    <dgm:cxn modelId="{9EB1AE31-9935-4389-A74B-AA639063FB8A}" type="presParOf" srcId="{DA5BF651-6568-476D-AB0D-C9D95A54BA45}" destId="{E4EE59BF-16CA-4110-B3A0-90F27CA15A0D}" srcOrd="24" destOrd="0" presId="urn:microsoft.com/office/officeart/2005/8/layout/cycle6"/>
    <dgm:cxn modelId="{098416FC-BFFD-41EB-A468-A1EBA70964C0}" type="presParOf" srcId="{DA5BF651-6568-476D-AB0D-C9D95A54BA45}" destId="{6B35D543-C087-46C1-8BCF-8D2E57A13A56}" srcOrd="25" destOrd="0" presId="urn:microsoft.com/office/officeart/2005/8/layout/cycle6"/>
    <dgm:cxn modelId="{4DAF5820-C042-43BC-8090-789AA1BDFCA7}" type="presParOf" srcId="{DA5BF651-6568-476D-AB0D-C9D95A54BA45}" destId="{660DEE74-C1B3-480F-812E-59199F3569A6}" srcOrd="26" destOrd="0" presId="urn:microsoft.com/office/officeart/2005/8/layout/cycle6"/>
    <dgm:cxn modelId="{91F2773B-1BF6-4094-943D-9CC1310A1808}" type="presParOf" srcId="{DA5BF651-6568-476D-AB0D-C9D95A54BA45}" destId="{8E699277-83C1-4312-A6C8-77E1349ED755}" srcOrd="27" destOrd="0" presId="urn:microsoft.com/office/officeart/2005/8/layout/cycle6"/>
    <dgm:cxn modelId="{2E0EC80E-3DD3-43AB-B661-80B11EDF5DC3}" type="presParOf" srcId="{DA5BF651-6568-476D-AB0D-C9D95A54BA45}" destId="{1DC7509E-4861-421E-AFF5-375A3944B2AD}" srcOrd="28" destOrd="0" presId="urn:microsoft.com/office/officeart/2005/8/layout/cycle6"/>
    <dgm:cxn modelId="{A0F51DB0-E6CC-49DE-B6C5-C6C5B4681157}" type="presParOf" srcId="{DA5BF651-6568-476D-AB0D-C9D95A54BA45}" destId="{5B6C2066-3B03-4B2C-B47C-7F09B0E006F7}" srcOrd="29" destOrd="0" presId="urn:microsoft.com/office/officeart/2005/8/layout/cycle6"/>
    <dgm:cxn modelId="{9E49556D-A12E-4E0D-B570-50A3CB28BDFF}" type="presParOf" srcId="{DA5BF651-6568-476D-AB0D-C9D95A54BA45}" destId="{D95CEC8E-D96A-4745-A8A9-12E0AD24B482}" srcOrd="30" destOrd="0" presId="urn:microsoft.com/office/officeart/2005/8/layout/cycle6"/>
    <dgm:cxn modelId="{A0F2B209-99DB-4E36-9876-CD0B98B93C2B}" type="presParOf" srcId="{DA5BF651-6568-476D-AB0D-C9D95A54BA45}" destId="{E2AFA82B-D34E-432A-AEE9-155666F7DCB4}" srcOrd="31" destOrd="0" presId="urn:microsoft.com/office/officeart/2005/8/layout/cycle6"/>
    <dgm:cxn modelId="{B19AD22F-1108-43F8-9D20-11226948E7A6}" type="presParOf" srcId="{DA5BF651-6568-476D-AB0D-C9D95A54BA45}" destId="{99C66E08-1DBC-420A-9414-CB7C8AF90756}" srcOrd="32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2750E-38B8-4028-9F5C-0B167E656D0C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BEEA079E-F2A3-43DB-8EC1-37B2396519F9}">
      <dgm:prSet phldrT="[Текст]" phldr="1" custT="1"/>
      <dgm:spPr/>
      <dgm:t>
        <a:bodyPr/>
        <a:lstStyle/>
        <a:p>
          <a:endParaRPr lang="ru-RU" sz="100" dirty="0"/>
        </a:p>
      </dgm:t>
    </dgm:pt>
    <dgm:pt modelId="{5ACE2E46-EB79-414A-BFEB-DB7156B6126B}" type="sibTrans" cxnId="{9E7ABF50-859D-4108-B1F3-7F06ADE096D9}">
      <dgm:prSet/>
      <dgm:spPr/>
      <dgm:t>
        <a:bodyPr/>
        <a:lstStyle/>
        <a:p>
          <a:endParaRPr lang="ru-RU"/>
        </a:p>
      </dgm:t>
    </dgm:pt>
    <dgm:pt modelId="{870C752F-C75B-4C94-BFBD-8979BA014C57}" type="parTrans" cxnId="{9E7ABF50-859D-4108-B1F3-7F06ADE096D9}">
      <dgm:prSet/>
      <dgm:spPr/>
      <dgm:t>
        <a:bodyPr/>
        <a:lstStyle/>
        <a:p>
          <a:endParaRPr lang="ru-RU"/>
        </a:p>
      </dgm:t>
    </dgm:pt>
    <dgm:pt modelId="{1CAB35C7-08F9-4ED7-864B-5F9B6BBA8B18}" type="pres">
      <dgm:prSet presAssocID="{84F2750E-38B8-4028-9F5C-0B167E656D0C}" presName="arrowDiagram" presStyleCnt="0">
        <dgm:presLayoutVars>
          <dgm:chMax val="5"/>
          <dgm:dir/>
          <dgm:resizeHandles val="exact"/>
        </dgm:presLayoutVars>
      </dgm:prSet>
      <dgm:spPr/>
    </dgm:pt>
    <dgm:pt modelId="{DA5378FB-2211-4E54-897A-5EC3E651628A}" type="pres">
      <dgm:prSet presAssocID="{84F2750E-38B8-4028-9F5C-0B167E656D0C}" presName="arrow" presStyleLbl="bgShp" presStyleIdx="0" presStyleCnt="1" custLinFactNeighborX="-808" custLinFactNeighborY="3357"/>
      <dgm:spPr/>
    </dgm:pt>
    <dgm:pt modelId="{3648D1F5-91CC-4424-8CA2-799ECB14B393}" type="pres">
      <dgm:prSet presAssocID="{84F2750E-38B8-4028-9F5C-0B167E656D0C}" presName="arrowDiagram1" presStyleCnt="0">
        <dgm:presLayoutVars>
          <dgm:bulletEnabled val="1"/>
        </dgm:presLayoutVars>
      </dgm:prSet>
      <dgm:spPr/>
    </dgm:pt>
    <dgm:pt modelId="{9C0F8753-95C5-49ED-969D-712DDF89EEB5}" type="pres">
      <dgm:prSet presAssocID="{BEEA079E-F2A3-43DB-8EC1-37B2396519F9}" presName="bullet1" presStyleLbl="node1" presStyleIdx="0" presStyleCnt="1"/>
      <dgm:spPr/>
    </dgm:pt>
    <dgm:pt modelId="{837DFFDB-592C-48F4-B8C1-4F44C03C9949}" type="pres">
      <dgm:prSet presAssocID="{BEEA079E-F2A3-43DB-8EC1-37B2396519F9}" presName="textBox1" presStyleLbl="revTx" presStyleIdx="0" presStyleCnt="1" custFlipHor="1" custScaleX="1995" custScaleY="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ABF50-859D-4108-B1F3-7F06ADE096D9}" srcId="{84F2750E-38B8-4028-9F5C-0B167E656D0C}" destId="{BEEA079E-F2A3-43DB-8EC1-37B2396519F9}" srcOrd="0" destOrd="0" parTransId="{870C752F-C75B-4C94-BFBD-8979BA014C57}" sibTransId="{5ACE2E46-EB79-414A-BFEB-DB7156B6126B}"/>
    <dgm:cxn modelId="{8C3AC2C8-9F1A-4822-8E50-FA876A16EB37}" type="presOf" srcId="{84F2750E-38B8-4028-9F5C-0B167E656D0C}" destId="{1CAB35C7-08F9-4ED7-864B-5F9B6BBA8B18}" srcOrd="0" destOrd="0" presId="urn:microsoft.com/office/officeart/2005/8/layout/arrow2"/>
    <dgm:cxn modelId="{61FD6909-68B3-4AFE-B57D-5AEF7AF30B5F}" type="presOf" srcId="{BEEA079E-F2A3-43DB-8EC1-37B2396519F9}" destId="{837DFFDB-592C-48F4-B8C1-4F44C03C9949}" srcOrd="0" destOrd="0" presId="urn:microsoft.com/office/officeart/2005/8/layout/arrow2"/>
    <dgm:cxn modelId="{43046199-8169-427B-8734-3F89E9425573}" type="presParOf" srcId="{1CAB35C7-08F9-4ED7-864B-5F9B6BBA8B18}" destId="{DA5378FB-2211-4E54-897A-5EC3E651628A}" srcOrd="0" destOrd="0" presId="urn:microsoft.com/office/officeart/2005/8/layout/arrow2"/>
    <dgm:cxn modelId="{536A7256-8A28-4DCB-8795-35DB23963815}" type="presParOf" srcId="{1CAB35C7-08F9-4ED7-864B-5F9B6BBA8B18}" destId="{3648D1F5-91CC-4424-8CA2-799ECB14B393}" srcOrd="1" destOrd="0" presId="urn:microsoft.com/office/officeart/2005/8/layout/arrow2"/>
    <dgm:cxn modelId="{2FA9E949-20CF-45C6-9F90-DAA44BFE7FAD}" type="presParOf" srcId="{3648D1F5-91CC-4424-8CA2-799ECB14B393}" destId="{9C0F8753-95C5-49ED-969D-712DDF89EEB5}" srcOrd="0" destOrd="0" presId="urn:microsoft.com/office/officeart/2005/8/layout/arrow2"/>
    <dgm:cxn modelId="{A39A8D01-585C-4002-BF50-268B5ED114C8}" type="presParOf" srcId="{3648D1F5-91CC-4424-8CA2-799ECB14B393}" destId="{837DFFDB-592C-48F4-B8C1-4F44C03C994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F2750E-38B8-4028-9F5C-0B167E656D0C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BEEA079E-F2A3-43DB-8EC1-37B2396519F9}">
      <dgm:prSet phldrT="[Текст]" phldr="1" custT="1"/>
      <dgm:spPr/>
      <dgm:t>
        <a:bodyPr/>
        <a:lstStyle/>
        <a:p>
          <a:endParaRPr lang="ru-RU" sz="100" dirty="0"/>
        </a:p>
      </dgm:t>
    </dgm:pt>
    <dgm:pt modelId="{5ACE2E46-EB79-414A-BFEB-DB7156B6126B}" type="sibTrans" cxnId="{9E7ABF50-859D-4108-B1F3-7F06ADE096D9}">
      <dgm:prSet/>
      <dgm:spPr/>
      <dgm:t>
        <a:bodyPr/>
        <a:lstStyle/>
        <a:p>
          <a:endParaRPr lang="ru-RU"/>
        </a:p>
      </dgm:t>
    </dgm:pt>
    <dgm:pt modelId="{870C752F-C75B-4C94-BFBD-8979BA014C57}" type="parTrans" cxnId="{9E7ABF50-859D-4108-B1F3-7F06ADE096D9}">
      <dgm:prSet/>
      <dgm:spPr/>
      <dgm:t>
        <a:bodyPr/>
        <a:lstStyle/>
        <a:p>
          <a:endParaRPr lang="ru-RU"/>
        </a:p>
      </dgm:t>
    </dgm:pt>
    <dgm:pt modelId="{1CAB35C7-08F9-4ED7-864B-5F9B6BBA8B18}" type="pres">
      <dgm:prSet presAssocID="{84F2750E-38B8-4028-9F5C-0B167E656D0C}" presName="arrowDiagram" presStyleCnt="0">
        <dgm:presLayoutVars>
          <dgm:chMax val="5"/>
          <dgm:dir/>
          <dgm:resizeHandles val="exact"/>
        </dgm:presLayoutVars>
      </dgm:prSet>
      <dgm:spPr/>
    </dgm:pt>
    <dgm:pt modelId="{DA5378FB-2211-4E54-897A-5EC3E651628A}" type="pres">
      <dgm:prSet presAssocID="{84F2750E-38B8-4028-9F5C-0B167E656D0C}" presName="arrow" presStyleLbl="bgShp" presStyleIdx="0" presStyleCnt="1" custLinFactNeighborX="-54315" custLinFactNeighborY="-10569"/>
      <dgm:spPr/>
    </dgm:pt>
    <dgm:pt modelId="{3648D1F5-91CC-4424-8CA2-799ECB14B393}" type="pres">
      <dgm:prSet presAssocID="{84F2750E-38B8-4028-9F5C-0B167E656D0C}" presName="arrowDiagram1" presStyleCnt="0">
        <dgm:presLayoutVars>
          <dgm:bulletEnabled val="1"/>
        </dgm:presLayoutVars>
      </dgm:prSet>
      <dgm:spPr/>
    </dgm:pt>
    <dgm:pt modelId="{9C0F8753-95C5-49ED-969D-712DDF89EEB5}" type="pres">
      <dgm:prSet presAssocID="{BEEA079E-F2A3-43DB-8EC1-37B2396519F9}" presName="bullet1" presStyleLbl="node1" presStyleIdx="0" presStyleCnt="1"/>
      <dgm:spPr/>
    </dgm:pt>
    <dgm:pt modelId="{837DFFDB-592C-48F4-B8C1-4F44C03C9949}" type="pres">
      <dgm:prSet presAssocID="{BEEA079E-F2A3-43DB-8EC1-37B2396519F9}" presName="textBox1" presStyleLbl="revTx" presStyleIdx="0" presStyleCnt="1" custFlipHor="1" custScaleX="1995" custScaleY="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ABF50-859D-4108-B1F3-7F06ADE096D9}" srcId="{84F2750E-38B8-4028-9F5C-0B167E656D0C}" destId="{BEEA079E-F2A3-43DB-8EC1-37B2396519F9}" srcOrd="0" destOrd="0" parTransId="{870C752F-C75B-4C94-BFBD-8979BA014C57}" sibTransId="{5ACE2E46-EB79-414A-BFEB-DB7156B6126B}"/>
    <dgm:cxn modelId="{BF2794E7-3DA4-402B-BEA0-8487CF156C3E}" type="presOf" srcId="{BEEA079E-F2A3-43DB-8EC1-37B2396519F9}" destId="{837DFFDB-592C-48F4-B8C1-4F44C03C9949}" srcOrd="0" destOrd="0" presId="urn:microsoft.com/office/officeart/2005/8/layout/arrow2"/>
    <dgm:cxn modelId="{E5ED0538-FE3B-4B57-8DCE-06222944C08E}" type="presOf" srcId="{84F2750E-38B8-4028-9F5C-0B167E656D0C}" destId="{1CAB35C7-08F9-4ED7-864B-5F9B6BBA8B18}" srcOrd="0" destOrd="0" presId="urn:microsoft.com/office/officeart/2005/8/layout/arrow2"/>
    <dgm:cxn modelId="{A9D40702-0A96-4208-994A-3306AB6F5FBA}" type="presParOf" srcId="{1CAB35C7-08F9-4ED7-864B-5F9B6BBA8B18}" destId="{DA5378FB-2211-4E54-897A-5EC3E651628A}" srcOrd="0" destOrd="0" presId="urn:microsoft.com/office/officeart/2005/8/layout/arrow2"/>
    <dgm:cxn modelId="{B8AAA6D4-B44D-4643-A355-B4038E1FF91F}" type="presParOf" srcId="{1CAB35C7-08F9-4ED7-864B-5F9B6BBA8B18}" destId="{3648D1F5-91CC-4424-8CA2-799ECB14B393}" srcOrd="1" destOrd="0" presId="urn:microsoft.com/office/officeart/2005/8/layout/arrow2"/>
    <dgm:cxn modelId="{54FAF0C1-5DA1-41BC-ABE5-4989C8CB7F79}" type="presParOf" srcId="{3648D1F5-91CC-4424-8CA2-799ECB14B393}" destId="{9C0F8753-95C5-49ED-969D-712DDF89EEB5}" srcOrd="0" destOrd="0" presId="urn:microsoft.com/office/officeart/2005/8/layout/arrow2"/>
    <dgm:cxn modelId="{0333CEBB-48E7-4E18-92F6-11A4E23F6ED0}" type="presParOf" srcId="{3648D1F5-91CC-4424-8CA2-799ECB14B393}" destId="{837DFFDB-592C-48F4-B8C1-4F44C03C994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F2750E-38B8-4028-9F5C-0B167E656D0C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BEEA079E-F2A3-43DB-8EC1-37B2396519F9}">
      <dgm:prSet phldrT="[Текст]" phldr="1" custT="1"/>
      <dgm:spPr/>
      <dgm:t>
        <a:bodyPr/>
        <a:lstStyle/>
        <a:p>
          <a:endParaRPr lang="ru-RU" sz="100" dirty="0"/>
        </a:p>
      </dgm:t>
    </dgm:pt>
    <dgm:pt modelId="{5ACE2E46-EB79-414A-BFEB-DB7156B6126B}" type="sibTrans" cxnId="{9E7ABF50-859D-4108-B1F3-7F06ADE096D9}">
      <dgm:prSet/>
      <dgm:spPr/>
      <dgm:t>
        <a:bodyPr/>
        <a:lstStyle/>
        <a:p>
          <a:endParaRPr lang="ru-RU"/>
        </a:p>
      </dgm:t>
    </dgm:pt>
    <dgm:pt modelId="{870C752F-C75B-4C94-BFBD-8979BA014C57}" type="parTrans" cxnId="{9E7ABF50-859D-4108-B1F3-7F06ADE096D9}">
      <dgm:prSet/>
      <dgm:spPr/>
      <dgm:t>
        <a:bodyPr/>
        <a:lstStyle/>
        <a:p>
          <a:endParaRPr lang="ru-RU"/>
        </a:p>
      </dgm:t>
    </dgm:pt>
    <dgm:pt modelId="{1CAB35C7-08F9-4ED7-864B-5F9B6BBA8B18}" type="pres">
      <dgm:prSet presAssocID="{84F2750E-38B8-4028-9F5C-0B167E656D0C}" presName="arrowDiagram" presStyleCnt="0">
        <dgm:presLayoutVars>
          <dgm:chMax val="5"/>
          <dgm:dir/>
          <dgm:resizeHandles val="exact"/>
        </dgm:presLayoutVars>
      </dgm:prSet>
      <dgm:spPr/>
    </dgm:pt>
    <dgm:pt modelId="{DA5378FB-2211-4E54-897A-5EC3E651628A}" type="pres">
      <dgm:prSet presAssocID="{84F2750E-38B8-4028-9F5C-0B167E656D0C}" presName="arrow" presStyleLbl="bgShp" presStyleIdx="0" presStyleCnt="1" custLinFactNeighborX="-54315" custLinFactNeighborY="-10569"/>
      <dgm:spPr/>
    </dgm:pt>
    <dgm:pt modelId="{3648D1F5-91CC-4424-8CA2-799ECB14B393}" type="pres">
      <dgm:prSet presAssocID="{84F2750E-38B8-4028-9F5C-0B167E656D0C}" presName="arrowDiagram1" presStyleCnt="0">
        <dgm:presLayoutVars>
          <dgm:bulletEnabled val="1"/>
        </dgm:presLayoutVars>
      </dgm:prSet>
      <dgm:spPr/>
    </dgm:pt>
    <dgm:pt modelId="{9C0F8753-95C5-49ED-969D-712DDF89EEB5}" type="pres">
      <dgm:prSet presAssocID="{BEEA079E-F2A3-43DB-8EC1-37B2396519F9}" presName="bullet1" presStyleLbl="node1" presStyleIdx="0" presStyleCnt="1"/>
      <dgm:spPr/>
    </dgm:pt>
    <dgm:pt modelId="{837DFFDB-592C-48F4-B8C1-4F44C03C9949}" type="pres">
      <dgm:prSet presAssocID="{BEEA079E-F2A3-43DB-8EC1-37B2396519F9}" presName="textBox1" presStyleLbl="revTx" presStyleIdx="0" presStyleCnt="1" custFlipHor="1" custScaleX="1995" custScaleY="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ABF50-859D-4108-B1F3-7F06ADE096D9}" srcId="{84F2750E-38B8-4028-9F5C-0B167E656D0C}" destId="{BEEA079E-F2A3-43DB-8EC1-37B2396519F9}" srcOrd="0" destOrd="0" parTransId="{870C752F-C75B-4C94-BFBD-8979BA014C57}" sibTransId="{5ACE2E46-EB79-414A-BFEB-DB7156B6126B}"/>
    <dgm:cxn modelId="{859CE3AD-3623-4F05-92AB-822D625E5A75}" type="presOf" srcId="{BEEA079E-F2A3-43DB-8EC1-37B2396519F9}" destId="{837DFFDB-592C-48F4-B8C1-4F44C03C9949}" srcOrd="0" destOrd="0" presId="urn:microsoft.com/office/officeart/2005/8/layout/arrow2"/>
    <dgm:cxn modelId="{86ACD78F-B4AF-44E3-A893-F253AA9A65CB}" type="presOf" srcId="{84F2750E-38B8-4028-9F5C-0B167E656D0C}" destId="{1CAB35C7-08F9-4ED7-864B-5F9B6BBA8B18}" srcOrd="0" destOrd="0" presId="urn:microsoft.com/office/officeart/2005/8/layout/arrow2"/>
    <dgm:cxn modelId="{DA999119-D036-414C-8197-B0C38DFCFC46}" type="presParOf" srcId="{1CAB35C7-08F9-4ED7-864B-5F9B6BBA8B18}" destId="{DA5378FB-2211-4E54-897A-5EC3E651628A}" srcOrd="0" destOrd="0" presId="urn:microsoft.com/office/officeart/2005/8/layout/arrow2"/>
    <dgm:cxn modelId="{BCB26F1C-9962-4AC5-A941-21DE6BBD3EF2}" type="presParOf" srcId="{1CAB35C7-08F9-4ED7-864B-5F9B6BBA8B18}" destId="{3648D1F5-91CC-4424-8CA2-799ECB14B393}" srcOrd="1" destOrd="0" presId="urn:microsoft.com/office/officeart/2005/8/layout/arrow2"/>
    <dgm:cxn modelId="{78F5A79D-8D2F-43FE-83F4-084ECEB0A9A0}" type="presParOf" srcId="{3648D1F5-91CC-4424-8CA2-799ECB14B393}" destId="{9C0F8753-95C5-49ED-969D-712DDF89EEB5}" srcOrd="0" destOrd="0" presId="urn:microsoft.com/office/officeart/2005/8/layout/arrow2"/>
    <dgm:cxn modelId="{9F3C63D1-A17A-48D7-8F68-7A777A5A96E3}" type="presParOf" srcId="{3648D1F5-91CC-4424-8CA2-799ECB14B393}" destId="{837DFFDB-592C-48F4-B8C1-4F44C03C994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F2750E-38B8-4028-9F5C-0B167E656D0C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BEEA079E-F2A3-43DB-8EC1-37B2396519F9}">
      <dgm:prSet phldrT="[Текст]" phldr="1" custT="1"/>
      <dgm:spPr/>
      <dgm:t>
        <a:bodyPr/>
        <a:lstStyle/>
        <a:p>
          <a:endParaRPr lang="ru-RU" sz="100" dirty="0"/>
        </a:p>
      </dgm:t>
    </dgm:pt>
    <dgm:pt modelId="{5ACE2E46-EB79-414A-BFEB-DB7156B6126B}" type="sibTrans" cxnId="{9E7ABF50-859D-4108-B1F3-7F06ADE096D9}">
      <dgm:prSet/>
      <dgm:spPr/>
      <dgm:t>
        <a:bodyPr/>
        <a:lstStyle/>
        <a:p>
          <a:endParaRPr lang="ru-RU"/>
        </a:p>
      </dgm:t>
    </dgm:pt>
    <dgm:pt modelId="{870C752F-C75B-4C94-BFBD-8979BA014C57}" type="parTrans" cxnId="{9E7ABF50-859D-4108-B1F3-7F06ADE096D9}">
      <dgm:prSet/>
      <dgm:spPr/>
      <dgm:t>
        <a:bodyPr/>
        <a:lstStyle/>
        <a:p>
          <a:endParaRPr lang="ru-RU"/>
        </a:p>
      </dgm:t>
    </dgm:pt>
    <dgm:pt modelId="{1CAB35C7-08F9-4ED7-864B-5F9B6BBA8B18}" type="pres">
      <dgm:prSet presAssocID="{84F2750E-38B8-4028-9F5C-0B167E656D0C}" presName="arrowDiagram" presStyleCnt="0">
        <dgm:presLayoutVars>
          <dgm:chMax val="5"/>
          <dgm:dir/>
          <dgm:resizeHandles val="exact"/>
        </dgm:presLayoutVars>
      </dgm:prSet>
      <dgm:spPr/>
    </dgm:pt>
    <dgm:pt modelId="{DA5378FB-2211-4E54-897A-5EC3E651628A}" type="pres">
      <dgm:prSet presAssocID="{84F2750E-38B8-4028-9F5C-0B167E656D0C}" presName="arrow" presStyleLbl="bgShp" presStyleIdx="0" presStyleCnt="1" custLinFactY="-100000" custLinFactNeighborX="-42442" custLinFactNeighborY="-105495"/>
      <dgm:spPr/>
    </dgm:pt>
    <dgm:pt modelId="{3648D1F5-91CC-4424-8CA2-799ECB14B393}" type="pres">
      <dgm:prSet presAssocID="{84F2750E-38B8-4028-9F5C-0B167E656D0C}" presName="arrowDiagram1" presStyleCnt="0">
        <dgm:presLayoutVars>
          <dgm:bulletEnabled val="1"/>
        </dgm:presLayoutVars>
      </dgm:prSet>
      <dgm:spPr/>
    </dgm:pt>
    <dgm:pt modelId="{9C0F8753-95C5-49ED-969D-712DDF89EEB5}" type="pres">
      <dgm:prSet presAssocID="{BEEA079E-F2A3-43DB-8EC1-37B2396519F9}" presName="bullet1" presStyleLbl="node1" presStyleIdx="0" presStyleCnt="1"/>
      <dgm:spPr/>
    </dgm:pt>
    <dgm:pt modelId="{837DFFDB-592C-48F4-B8C1-4F44C03C9949}" type="pres">
      <dgm:prSet presAssocID="{BEEA079E-F2A3-43DB-8EC1-37B2396519F9}" presName="textBox1" presStyleLbl="revTx" presStyleIdx="0" presStyleCnt="1" custFlipHor="1" custScaleX="1995" custScaleY="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ABF50-859D-4108-B1F3-7F06ADE096D9}" srcId="{84F2750E-38B8-4028-9F5C-0B167E656D0C}" destId="{BEEA079E-F2A3-43DB-8EC1-37B2396519F9}" srcOrd="0" destOrd="0" parTransId="{870C752F-C75B-4C94-BFBD-8979BA014C57}" sibTransId="{5ACE2E46-EB79-414A-BFEB-DB7156B6126B}"/>
    <dgm:cxn modelId="{9817DAF7-5D34-4947-82B1-136DF5BE01F3}" type="presOf" srcId="{BEEA079E-F2A3-43DB-8EC1-37B2396519F9}" destId="{837DFFDB-592C-48F4-B8C1-4F44C03C9949}" srcOrd="0" destOrd="0" presId="urn:microsoft.com/office/officeart/2005/8/layout/arrow2"/>
    <dgm:cxn modelId="{07B67CA6-2F61-4055-855E-561BDE11A6A1}" type="presOf" srcId="{84F2750E-38B8-4028-9F5C-0B167E656D0C}" destId="{1CAB35C7-08F9-4ED7-864B-5F9B6BBA8B18}" srcOrd="0" destOrd="0" presId="urn:microsoft.com/office/officeart/2005/8/layout/arrow2"/>
    <dgm:cxn modelId="{5E523BB6-C2F7-4EB1-9D95-7A0CFBA92D0B}" type="presParOf" srcId="{1CAB35C7-08F9-4ED7-864B-5F9B6BBA8B18}" destId="{DA5378FB-2211-4E54-897A-5EC3E651628A}" srcOrd="0" destOrd="0" presId="urn:microsoft.com/office/officeart/2005/8/layout/arrow2"/>
    <dgm:cxn modelId="{7B81DA05-9F14-42FE-8AA0-D6418FA6A4E0}" type="presParOf" srcId="{1CAB35C7-08F9-4ED7-864B-5F9B6BBA8B18}" destId="{3648D1F5-91CC-4424-8CA2-799ECB14B393}" srcOrd="1" destOrd="0" presId="urn:microsoft.com/office/officeart/2005/8/layout/arrow2"/>
    <dgm:cxn modelId="{D1534A27-4CCD-4FA5-902B-5CDC663BE154}" type="presParOf" srcId="{3648D1F5-91CC-4424-8CA2-799ECB14B393}" destId="{9C0F8753-95C5-49ED-969D-712DDF89EEB5}" srcOrd="0" destOrd="0" presId="urn:microsoft.com/office/officeart/2005/8/layout/arrow2"/>
    <dgm:cxn modelId="{51D551D6-A2CA-4186-9C8E-951AB544622A}" type="presParOf" srcId="{3648D1F5-91CC-4424-8CA2-799ECB14B393}" destId="{837DFFDB-592C-48F4-B8C1-4F44C03C9949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C13C6D-179F-4DEB-9E07-D773BFF393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BE7C3F38-9ECD-40A4-96AF-E91216E5E4E1}" type="pres">
      <dgm:prSet presAssocID="{58C13C6D-179F-4DEB-9E07-D773BFF393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7220A9B2-317F-4CFD-B082-EAA7D8734ABC}" type="presOf" srcId="{58C13C6D-179F-4DEB-9E07-D773BFF39323}" destId="{BE7C3F38-9ECD-40A4-96AF-E91216E5E4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91B0-FC35-4A11-B9D4-D2A5775B66A1}">
      <dsp:nvSpPr>
        <dsp:cNvPr id="0" name=""/>
        <dsp:cNvSpPr/>
      </dsp:nvSpPr>
      <dsp:spPr>
        <a:xfrm>
          <a:off x="3133029" y="-409852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Президент Республики Беларусь</a:t>
          </a:r>
          <a:endParaRPr lang="ru-RU" sz="1400" kern="1200" dirty="0"/>
        </a:p>
      </dsp:txBody>
      <dsp:txXfrm>
        <a:off x="3201275" y="-341606"/>
        <a:ext cx="1660962" cy="1261528"/>
      </dsp:txXfrm>
    </dsp:sp>
    <dsp:sp modelId="{2C08BEB8-3AEA-43A7-8A93-D6F538ACFD51}">
      <dsp:nvSpPr>
        <dsp:cNvPr id="0" name=""/>
        <dsp:cNvSpPr/>
      </dsp:nvSpPr>
      <dsp:spPr>
        <a:xfrm>
          <a:off x="2851188" y="-4641359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2075135" y="5091966"/>
              </a:moveTo>
              <a:arcTo wR="2570033" hR="2570033" stAng="6066150" swAng="55629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074D0-A763-444D-84AC-43B13CD54FF5}">
      <dsp:nvSpPr>
        <dsp:cNvPr id="0" name=""/>
        <dsp:cNvSpPr/>
      </dsp:nvSpPr>
      <dsp:spPr>
        <a:xfrm>
          <a:off x="4522494" y="-1868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Правительство Республики Беларусь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0740" y="66378"/>
        <a:ext cx="1660962" cy="1261528"/>
      </dsp:txXfrm>
    </dsp:sp>
    <dsp:sp modelId="{70CA778B-D797-4668-A95C-9365C1D37141}">
      <dsp:nvSpPr>
        <dsp:cNvPr id="0" name=""/>
        <dsp:cNvSpPr/>
      </dsp:nvSpPr>
      <dsp:spPr>
        <a:xfrm>
          <a:off x="5441241" y="-2940522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700786" y="4333832"/>
              </a:moveTo>
              <a:arcTo wR="2570033" hR="2570033" stAng="8199752" swAng="5130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B1398-9123-413E-9F67-F2ADF87418B9}">
      <dsp:nvSpPr>
        <dsp:cNvPr id="0" name=""/>
        <dsp:cNvSpPr/>
      </dsp:nvSpPr>
      <dsp:spPr>
        <a:xfrm>
          <a:off x="5470814" y="1092550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Советы депутатов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39060" y="1160796"/>
        <a:ext cx="1660962" cy="1261528"/>
      </dsp:txXfrm>
    </dsp:sp>
    <dsp:sp modelId="{6E87960E-ABBA-49B5-9F39-7515A334B410}">
      <dsp:nvSpPr>
        <dsp:cNvPr id="0" name=""/>
        <dsp:cNvSpPr/>
      </dsp:nvSpPr>
      <dsp:spPr>
        <a:xfrm>
          <a:off x="1461722" y="289158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5113545" y="2201766"/>
              </a:moveTo>
              <a:arcTo wR="2570033" hR="2570033" stAng="21105695" swAng="467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91DA7-03F5-4C6A-839B-398E3A789E0B}">
      <dsp:nvSpPr>
        <dsp:cNvPr id="0" name=""/>
        <dsp:cNvSpPr/>
      </dsp:nvSpPr>
      <dsp:spPr>
        <a:xfrm>
          <a:off x="5676903" y="2525935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местные исполнительные и распорядительные органы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45149" y="2594181"/>
        <a:ext cx="1660962" cy="1261528"/>
      </dsp:txXfrm>
    </dsp:sp>
    <dsp:sp modelId="{CEA6246B-99F2-4AB6-B00B-4D0CAA1B0E6E}">
      <dsp:nvSpPr>
        <dsp:cNvPr id="0" name=""/>
        <dsp:cNvSpPr/>
      </dsp:nvSpPr>
      <dsp:spPr>
        <a:xfrm>
          <a:off x="6175011" y="2337926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196174" y="1585216"/>
              </a:moveTo>
              <a:arcTo wR="2570033" hR="2570033" stAng="12151894" swAng="1154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058B01-14A1-4ED5-96BA-4D3A5A7F05DB}">
      <dsp:nvSpPr>
        <dsp:cNvPr id="0" name=""/>
        <dsp:cNvSpPr/>
      </dsp:nvSpPr>
      <dsp:spPr>
        <a:xfrm>
          <a:off x="5075331" y="3843195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Органы Комитета государственного контроля Республики Беларусь</a:t>
          </a:r>
          <a:endParaRPr lang="ru-RU" sz="1400" kern="1200" dirty="0"/>
        </a:p>
      </dsp:txBody>
      <dsp:txXfrm>
        <a:off x="5143577" y="3911441"/>
        <a:ext cx="1660962" cy="1261528"/>
      </dsp:txXfrm>
    </dsp:sp>
    <dsp:sp modelId="{E3D1F6DA-C5C6-457C-9442-C40187F1744F}">
      <dsp:nvSpPr>
        <dsp:cNvPr id="0" name=""/>
        <dsp:cNvSpPr/>
      </dsp:nvSpPr>
      <dsp:spPr>
        <a:xfrm>
          <a:off x="4128086" y="4630674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952520" y="572854"/>
              </a:moveTo>
              <a:arcTo wR="2570033" hR="2570033" stAng="13859762" swAng="89371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A501D-4F2A-478F-ABE3-97CCD80CED11}">
      <dsp:nvSpPr>
        <dsp:cNvPr id="0" name=""/>
        <dsp:cNvSpPr/>
      </dsp:nvSpPr>
      <dsp:spPr>
        <a:xfrm>
          <a:off x="3857091" y="4626110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Национальный банк Республики Беларусь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25337" y="4694356"/>
        <a:ext cx="1660962" cy="1261528"/>
      </dsp:txXfrm>
    </dsp:sp>
    <dsp:sp modelId="{8E835594-0EA7-49FA-B013-596E1CA378AD}">
      <dsp:nvSpPr>
        <dsp:cNvPr id="0" name=""/>
        <dsp:cNvSpPr/>
      </dsp:nvSpPr>
      <dsp:spPr>
        <a:xfrm>
          <a:off x="1461722" y="5417340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2398853" y="5707"/>
              </a:moveTo>
              <a:arcTo wR="2570033" hR="2570033" stAng="15970856" swAng="45828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5C3E2-B79C-476D-98A9-F83C45341A7D}">
      <dsp:nvSpPr>
        <dsp:cNvPr id="0" name=""/>
        <dsp:cNvSpPr/>
      </dsp:nvSpPr>
      <dsp:spPr>
        <a:xfrm>
          <a:off x="2408967" y="4626110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распорядители и получатели бюджетных средств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77213" y="4694356"/>
        <a:ext cx="1660962" cy="1261528"/>
      </dsp:txXfrm>
    </dsp:sp>
    <dsp:sp modelId="{F5421800-BB9B-41CF-8F81-74C8CF55634C}">
      <dsp:nvSpPr>
        <dsp:cNvPr id="0" name=""/>
        <dsp:cNvSpPr/>
      </dsp:nvSpPr>
      <dsp:spPr>
        <a:xfrm>
          <a:off x="-1204640" y="4630674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3619816" y="224179"/>
              </a:moveTo>
              <a:arcTo wR="2570033" hR="2570033" stAng="17646527" swAng="89371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37771-F61A-43EB-B0B5-B0CC69515654}">
      <dsp:nvSpPr>
        <dsp:cNvPr id="0" name=""/>
        <dsp:cNvSpPr/>
      </dsp:nvSpPr>
      <dsp:spPr>
        <a:xfrm>
          <a:off x="1190727" y="3843195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государственные органы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8973" y="3911441"/>
        <a:ext cx="1660962" cy="1261528"/>
      </dsp:txXfrm>
    </dsp:sp>
    <dsp:sp modelId="{8E9C5785-533D-4A32-9DEF-CB0144CBF22A}">
      <dsp:nvSpPr>
        <dsp:cNvPr id="0" name=""/>
        <dsp:cNvSpPr/>
      </dsp:nvSpPr>
      <dsp:spPr>
        <a:xfrm>
          <a:off x="-3251565" y="2337926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4909489" y="1506070"/>
              </a:moveTo>
              <a:arcTo wR="2570033" hR="2570033" stAng="20132664" swAng="11544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E59BF-16CA-4110-B3A0-90F27CA15A0D}">
      <dsp:nvSpPr>
        <dsp:cNvPr id="0" name=""/>
        <dsp:cNvSpPr/>
      </dsp:nvSpPr>
      <dsp:spPr>
        <a:xfrm>
          <a:off x="589155" y="2525935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банки, иные организации и индивидуальные предприниматели</a:t>
          </a:r>
          <a:endParaRPr lang="ru-RU" sz="1400" kern="1200" dirty="0"/>
        </a:p>
      </dsp:txBody>
      <dsp:txXfrm>
        <a:off x="657401" y="2594181"/>
        <a:ext cx="1660962" cy="1261528"/>
      </dsp:txXfrm>
    </dsp:sp>
    <dsp:sp modelId="{660DEE74-C1B3-480F-812E-59199F3569A6}">
      <dsp:nvSpPr>
        <dsp:cNvPr id="0" name=""/>
        <dsp:cNvSpPr/>
      </dsp:nvSpPr>
      <dsp:spPr>
        <a:xfrm>
          <a:off x="1461722" y="289158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21744" y="2236423"/>
              </a:moveTo>
              <a:arcTo wR="2570033" hR="2570033" stAng="11247509" swAng="4679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99277-83C1-4312-A6C8-77E1349ED755}">
      <dsp:nvSpPr>
        <dsp:cNvPr id="0" name=""/>
        <dsp:cNvSpPr/>
      </dsp:nvSpPr>
      <dsp:spPr>
        <a:xfrm>
          <a:off x="795244" y="1092550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администраторы доходов бюджета</a:t>
          </a:r>
          <a:endParaRPr lang="ru-RU" sz="1400" kern="1200" dirty="0"/>
        </a:p>
      </dsp:txBody>
      <dsp:txXfrm>
        <a:off x="863490" y="1160796"/>
        <a:ext cx="1660962" cy="1261528"/>
      </dsp:txXfrm>
    </dsp:sp>
    <dsp:sp modelId="{5B6C2066-3B03-4B2C-B47C-7F09B0E006F7}">
      <dsp:nvSpPr>
        <dsp:cNvPr id="0" name=""/>
        <dsp:cNvSpPr/>
      </dsp:nvSpPr>
      <dsp:spPr>
        <a:xfrm>
          <a:off x="-2517795" y="-2940522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4680762" y="4036285"/>
              </a:moveTo>
              <a:arcTo wR="2570033" hR="2570033" stAng="2087185" swAng="513064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CEC8E-D96A-4745-A8A9-12E0AD24B482}">
      <dsp:nvSpPr>
        <dsp:cNvPr id="0" name=""/>
        <dsp:cNvSpPr/>
      </dsp:nvSpPr>
      <dsp:spPr>
        <a:xfrm>
          <a:off x="1743564" y="-1868"/>
          <a:ext cx="1797454" cy="13980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Парламент Республики Белар</a:t>
          </a:r>
          <a:r>
            <a:rPr lang="ru-RU" sz="1400" kern="1200" dirty="0" smtClean="0">
              <a:solidFill>
                <a:schemeClr val="tx1"/>
              </a:solidFill>
            </a:rPr>
            <a:t>усь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811810" y="66378"/>
        <a:ext cx="1660962" cy="1261528"/>
      </dsp:txXfrm>
    </dsp:sp>
    <dsp:sp modelId="{99C66E08-1DBC-420A-9414-CB7C8AF90756}">
      <dsp:nvSpPr>
        <dsp:cNvPr id="0" name=""/>
        <dsp:cNvSpPr/>
      </dsp:nvSpPr>
      <dsp:spPr>
        <a:xfrm>
          <a:off x="72257" y="-4641359"/>
          <a:ext cx="5140067" cy="5140067"/>
        </a:xfrm>
        <a:custGeom>
          <a:avLst/>
          <a:gdLst/>
          <a:ahLst/>
          <a:cxnLst/>
          <a:rect l="0" t="0" r="0" b="0"/>
          <a:pathLst>
            <a:path>
              <a:moveTo>
                <a:pt x="3464788" y="4979283"/>
              </a:moveTo>
              <a:arcTo wR="2570033" hR="2570033" stAng="4177551" swAng="55629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378FB-2211-4E54-897A-5EC3E651628A}">
      <dsp:nvSpPr>
        <dsp:cNvPr id="0" name=""/>
        <dsp:cNvSpPr/>
      </dsp:nvSpPr>
      <dsp:spPr>
        <a:xfrm>
          <a:off x="0" y="0"/>
          <a:ext cx="1449619" cy="9060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F8753-95C5-49ED-969D-712DDF89EEB5}">
      <dsp:nvSpPr>
        <dsp:cNvPr id="0" name=""/>
        <dsp:cNvSpPr/>
      </dsp:nvSpPr>
      <dsp:spPr>
        <a:xfrm>
          <a:off x="1117770" y="183739"/>
          <a:ext cx="107271" cy="1072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FFDB-592C-48F4-B8C1-4F44C03C9949}">
      <dsp:nvSpPr>
        <dsp:cNvPr id="0" name=""/>
        <dsp:cNvSpPr/>
      </dsp:nvSpPr>
      <dsp:spPr>
        <a:xfrm flipH="1">
          <a:off x="875698" y="559611"/>
          <a:ext cx="11567" cy="2416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841" bIns="0" numCol="1" spcCol="1270" anchor="t" anchorCtr="0">
          <a:noAutofit/>
        </a:bodyPr>
        <a:lstStyle/>
        <a:p>
          <a:pPr lvl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876263" y="560176"/>
        <a:ext cx="10437" cy="23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378FB-2211-4E54-897A-5EC3E651628A}">
      <dsp:nvSpPr>
        <dsp:cNvPr id="0" name=""/>
        <dsp:cNvSpPr/>
      </dsp:nvSpPr>
      <dsp:spPr>
        <a:xfrm>
          <a:off x="0" y="0"/>
          <a:ext cx="1449619" cy="9060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F8753-95C5-49ED-969D-712DDF89EEB5}">
      <dsp:nvSpPr>
        <dsp:cNvPr id="0" name=""/>
        <dsp:cNvSpPr/>
      </dsp:nvSpPr>
      <dsp:spPr>
        <a:xfrm>
          <a:off x="1117770" y="183739"/>
          <a:ext cx="107271" cy="1072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FFDB-592C-48F4-B8C1-4F44C03C9949}">
      <dsp:nvSpPr>
        <dsp:cNvPr id="0" name=""/>
        <dsp:cNvSpPr/>
      </dsp:nvSpPr>
      <dsp:spPr>
        <a:xfrm flipH="1">
          <a:off x="875698" y="559611"/>
          <a:ext cx="11567" cy="2416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841" bIns="0" numCol="1" spcCol="1270" anchor="t" anchorCtr="0">
          <a:noAutofit/>
        </a:bodyPr>
        <a:lstStyle/>
        <a:p>
          <a:pPr lvl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876263" y="560176"/>
        <a:ext cx="10437" cy="23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378FB-2211-4E54-897A-5EC3E651628A}">
      <dsp:nvSpPr>
        <dsp:cNvPr id="0" name=""/>
        <dsp:cNvSpPr/>
      </dsp:nvSpPr>
      <dsp:spPr>
        <a:xfrm>
          <a:off x="0" y="0"/>
          <a:ext cx="1449619" cy="9060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F8753-95C5-49ED-969D-712DDF89EEB5}">
      <dsp:nvSpPr>
        <dsp:cNvPr id="0" name=""/>
        <dsp:cNvSpPr/>
      </dsp:nvSpPr>
      <dsp:spPr>
        <a:xfrm>
          <a:off x="1117770" y="183739"/>
          <a:ext cx="107271" cy="1072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FFDB-592C-48F4-B8C1-4F44C03C9949}">
      <dsp:nvSpPr>
        <dsp:cNvPr id="0" name=""/>
        <dsp:cNvSpPr/>
      </dsp:nvSpPr>
      <dsp:spPr>
        <a:xfrm flipH="1">
          <a:off x="875698" y="559611"/>
          <a:ext cx="11567" cy="2416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841" bIns="0" numCol="1" spcCol="1270" anchor="t" anchorCtr="0">
          <a:noAutofit/>
        </a:bodyPr>
        <a:lstStyle/>
        <a:p>
          <a:pPr lvl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876263" y="560176"/>
        <a:ext cx="10437" cy="23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378FB-2211-4E54-897A-5EC3E651628A}">
      <dsp:nvSpPr>
        <dsp:cNvPr id="0" name=""/>
        <dsp:cNvSpPr/>
      </dsp:nvSpPr>
      <dsp:spPr>
        <a:xfrm>
          <a:off x="0" y="0"/>
          <a:ext cx="1449619" cy="90601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F8753-95C5-49ED-969D-712DDF89EEB5}">
      <dsp:nvSpPr>
        <dsp:cNvPr id="0" name=""/>
        <dsp:cNvSpPr/>
      </dsp:nvSpPr>
      <dsp:spPr>
        <a:xfrm>
          <a:off x="1117770" y="183739"/>
          <a:ext cx="107271" cy="1072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DFFDB-592C-48F4-B8C1-4F44C03C9949}">
      <dsp:nvSpPr>
        <dsp:cNvPr id="0" name=""/>
        <dsp:cNvSpPr/>
      </dsp:nvSpPr>
      <dsp:spPr>
        <a:xfrm flipH="1">
          <a:off x="875698" y="559611"/>
          <a:ext cx="11567" cy="2416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6841" bIns="0" numCol="1" spcCol="1270" anchor="t" anchorCtr="0">
          <a:noAutofit/>
        </a:bodyPr>
        <a:lstStyle/>
        <a:p>
          <a:pPr lvl="0" algn="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dirty="0"/>
        </a:p>
      </dsp:txBody>
      <dsp:txXfrm>
        <a:off x="876263" y="560176"/>
        <a:ext cx="10437" cy="23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0.90172</cdr:x>
      <cdr:y>0.71994</cdr:y>
    </cdr:from>
    <cdr:to>
      <cdr:x>0.91313</cdr:x>
      <cdr:y>0.73259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8389312" y="4377652"/>
          <a:ext cx="106218" cy="769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0.94226</cdr:x>
      <cdr:y>0.39542</cdr:y>
    </cdr:from>
    <cdr:to>
      <cdr:x>0.98972</cdr:x>
      <cdr:y>0.40605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H="1">
          <a:off x="6988568" y="1484064"/>
          <a:ext cx="352024" cy="3992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0.63727</cdr:x>
      <cdr:y>0.3306</cdr:y>
    </cdr:from>
    <cdr:to>
      <cdr:x>0.69045</cdr:x>
      <cdr:y>0.36335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4726534" y="1240794"/>
          <a:ext cx="394418" cy="1229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0.2438</cdr:x>
      <cdr:y>0.18681</cdr:y>
    </cdr:from>
    <cdr:to>
      <cdr:x>0.45867</cdr:x>
      <cdr:y>0.25824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24237" y="941621"/>
          <a:ext cx="1872155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30,0 млн. рублей</a:t>
          </a:r>
          <a:endParaRPr lang="ru-RU" sz="15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0.2438</cdr:x>
      <cdr:y>0.04395</cdr:y>
    </cdr:from>
    <cdr:to>
      <cdr:x>0.45868</cdr:x>
      <cdr:y>0.11538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24237" y="221541"/>
          <a:ext cx="1872242" cy="360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47,0 млн. рублей</a:t>
          </a:r>
          <a:endParaRPr lang="ru-RU" sz="15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0.2438</cdr:x>
      <cdr:y>0.71538</cdr:y>
    </cdr:from>
    <cdr:to>
      <cdr:x>0.45868</cdr:x>
      <cdr:y>0.7868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124237" y="3605917"/>
          <a:ext cx="1872243" cy="359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2,8 млн. рублей</a:t>
          </a:r>
          <a:endParaRPr lang="ru-RU" sz="15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0.2438</cdr:x>
      <cdr:y>0.29832</cdr:y>
    </cdr:from>
    <cdr:to>
      <cdr:x>0.45868</cdr:x>
      <cdr:y>0.36974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124237" y="1503689"/>
          <a:ext cx="1872243" cy="3599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11,2 млн. рублей</a:t>
          </a:r>
          <a:endParaRPr lang="ru-RU" sz="15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0.2438</cdr:x>
      <cdr:y>0.40017</cdr:y>
    </cdr:from>
    <cdr:to>
      <cdr:x>0.45867</cdr:x>
      <cdr:y>0.4716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124237" y="2017091"/>
          <a:ext cx="1872155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8,5 млн. рублей</a:t>
          </a:r>
          <a:endParaRPr lang="ru-RU" sz="15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0.2438</cdr:x>
      <cdr:y>0.62967</cdr:y>
    </cdr:from>
    <cdr:to>
      <cdr:x>0.45868</cdr:x>
      <cdr:y>0.7011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124237" y="3173869"/>
          <a:ext cx="1872242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2,8 млн. рублей</a:t>
          </a:r>
          <a:endParaRPr lang="ru-RU" sz="15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0.2438</cdr:x>
      <cdr:y>0.5</cdr:y>
    </cdr:from>
    <cdr:to>
      <cdr:x>0.45867</cdr:x>
      <cdr:y>0.57143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124237" y="2520280"/>
          <a:ext cx="1872155" cy="360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7,4 млн. рублей</a:t>
          </a:r>
          <a:endParaRPr lang="ru-RU" sz="15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0.47261</cdr:x>
      <cdr:y>0.73077</cdr:y>
    </cdr:from>
    <cdr:to>
      <cdr:x>0.57476</cdr:x>
      <cdr:y>0.81099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4258816" y="4104456"/>
          <a:ext cx="920544" cy="45057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0.48633</cdr:x>
      <cdr:y>0.22607</cdr:y>
    </cdr:from>
    <cdr:to>
      <cdr:x>0.57875</cdr:x>
      <cdr:y>0.33655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V="1">
          <a:off x="4447002" y="1296144"/>
          <a:ext cx="845078" cy="63338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0.77562</cdr:x>
      <cdr:y>0.03768</cdr:y>
    </cdr:from>
    <cdr:to>
      <cdr:x>0.9911</cdr:x>
      <cdr:y>0.25119</cdr:y>
    </cdr:to>
    <cdr:pic>
      <cdr:nvPicPr>
        <cdr:cNvPr id="11" name="Рисунок 10" descr="Похожее изображение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092281" y="216025"/>
          <a:ext cx="1970338" cy="1224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63500">
            <a:schemeClr val="accent1">
              <a:satMod val="175000"/>
              <a:alpha val="68000"/>
            </a:schemeClr>
          </a:glow>
          <a:softEdge rad="0"/>
        </a:effectLst>
      </cdr:spPr>
    </cdr:pic>
  </cdr:relSizeAnchor>
  <cdr:relSizeAnchor xmlns:cdr="http://schemas.openxmlformats.org/drawingml/2006/chartDrawing">
    <cdr:from>
      <cdr:x>0.78138</cdr:x>
      <cdr:y>0.74102</cdr:y>
    </cdr:from>
    <cdr:to>
      <cdr:x>0.99209</cdr:x>
      <cdr:y>0.93134</cdr:y>
    </cdr:to>
    <cdr:pic>
      <cdr:nvPicPr>
        <cdr:cNvPr id="12" name="Рисунок 11" descr="Похожее изображение"/>
        <cdr:cNvPicPr/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144939" y="4248473"/>
          <a:ext cx="1926732" cy="10911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</cdr:spPr>
    </cdr:pic>
  </cdr:relSizeAnchor>
  <cdr:relSizeAnchor xmlns:cdr="http://schemas.openxmlformats.org/drawingml/2006/chartDrawing">
    <cdr:from>
      <cdr:x>0.77844</cdr:x>
      <cdr:y>0.28887</cdr:y>
    </cdr:from>
    <cdr:to>
      <cdr:x>0.9911</cdr:x>
      <cdr:y>0.48983</cdr:y>
    </cdr:to>
    <cdr:pic>
      <cdr:nvPicPr>
        <cdr:cNvPr id="13" name="Рисунок 12" descr="Картинки по запросу коммунальные услуги картинки"/>
        <cdr:cNvPicPr/>
      </cdr:nvPicPr>
      <cdr:blipFill>
        <a:blip xmlns:a="http://schemas.openxmlformats.org/drawingml/2006/main" xmlns:r="http://schemas.openxmlformats.org/officeDocument/2006/relationships" r:embed="rId3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118055" y="1656185"/>
          <a:ext cx="1944563" cy="11521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</cdr:spPr>
    </cdr:pic>
  </cdr:relSizeAnchor>
  <cdr:relSizeAnchor xmlns:cdr="http://schemas.openxmlformats.org/drawingml/2006/chartDrawing">
    <cdr:from>
      <cdr:x>0.77844</cdr:x>
      <cdr:y>0.52751</cdr:y>
    </cdr:from>
    <cdr:to>
      <cdr:x>0.98954</cdr:x>
      <cdr:y>0.7159</cdr:y>
    </cdr:to>
    <cdr:pic>
      <cdr:nvPicPr>
        <cdr:cNvPr id="15" name="Рисунок 14" descr="Похожее изображение"/>
        <cdr:cNvPicPr/>
      </cdr:nvPicPr>
      <cdr:blipFill>
        <a:blip xmlns:a="http://schemas.openxmlformats.org/drawingml/2006/main" xmlns:r="http://schemas.openxmlformats.org/officeDocument/2006/relationships" r:embed="rId4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118055" y="3024337"/>
          <a:ext cx="1930299" cy="1080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</cdr:spPr>
    </cdr:pic>
  </cdr:relSizeAnchor>
  <cdr:relSizeAnchor xmlns:cdr="http://schemas.openxmlformats.org/drawingml/2006/chartDrawing">
    <cdr:from>
      <cdr:x>0.49213</cdr:x>
      <cdr:y>0.60287</cdr:y>
    </cdr:from>
    <cdr:to>
      <cdr:x>0.59426</cdr:x>
      <cdr:y>0.64045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4499992" y="3456384"/>
          <a:ext cx="933921" cy="21547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0.48425</cdr:x>
      <cdr:y>0.38935</cdr:y>
    </cdr:from>
    <cdr:to>
      <cdr:x>0.58662</cdr:x>
      <cdr:y>0.47727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 flipV="1">
          <a:off x="4427984" y="2232248"/>
          <a:ext cx="936104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0.63304</cdr:x>
      <cdr:y>0.37079</cdr:y>
    </cdr:from>
    <cdr:to>
      <cdr:x>0.72799</cdr:x>
      <cdr:y>0.49064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6096000" y="2828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0.63996</cdr:x>
      <cdr:y>0.62172</cdr:y>
    </cdr:from>
    <cdr:to>
      <cdr:x>0.73492</cdr:x>
      <cdr:y>0.74157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6162675" y="47434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0.68546</cdr:x>
      <cdr:y>0.47441</cdr:y>
    </cdr:from>
    <cdr:to>
      <cdr:x>0.78042</cdr:x>
      <cdr:y>0.59426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6600825" y="3619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0.64491</cdr:x>
      <cdr:y>0.4432</cdr:y>
    </cdr:from>
    <cdr:to>
      <cdr:x>0.76657</cdr:x>
      <cdr:y>0.54432</cdr:y>
    </cdr:to>
    <cdr:sp macro="" textlink="">
      <cdr:nvSpPr>
        <cdr:cNvPr id="32" name="TextBox 31"/>
        <cdr:cNvSpPr txBox="1"/>
      </cdr:nvSpPr>
      <cdr:spPr>
        <a:xfrm xmlns:a="http://schemas.openxmlformats.org/drawingml/2006/main">
          <a:off x="6210299" y="3381375"/>
          <a:ext cx="1171575" cy="771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0.64985</cdr:x>
      <cdr:y>0.59675</cdr:y>
    </cdr:from>
    <cdr:to>
      <cdr:x>0.79031</cdr:x>
      <cdr:y>0.6779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6257925" y="4552949"/>
          <a:ext cx="1352550" cy="619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0.60046</cdr:x>
      <cdr:y>0.05128</cdr:y>
    </cdr:from>
    <cdr:to>
      <cdr:x>0.75646</cdr:x>
      <cdr:y>0.23938</cdr:y>
    </cdr:to>
    <cdr:sp macro="" textlink="">
      <cdr:nvSpPr>
        <cdr:cNvPr id="34" name="Прямоугольник 33"/>
        <cdr:cNvSpPr/>
      </cdr:nvSpPr>
      <cdr:spPr>
        <a:xfrm xmlns:a="http://schemas.openxmlformats.org/drawingml/2006/main">
          <a:off x="5410944" y="288032"/>
          <a:ext cx="1405770" cy="10564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28575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Заработная плата с начислениями  171,1 млн. рублей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(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61,6 %)       </a:t>
          </a:r>
        </a:p>
      </cdr:txBody>
    </cdr:sp>
  </cdr:relSizeAnchor>
  <cdr:relSizeAnchor xmlns:cdr="http://schemas.openxmlformats.org/drawingml/2006/chartDrawing">
    <cdr:from>
      <cdr:x>0.60845</cdr:x>
      <cdr:y>0.28205</cdr:y>
    </cdr:from>
    <cdr:to>
      <cdr:x>0.76595</cdr:x>
      <cdr:y>0.43647</cdr:y>
    </cdr:to>
    <cdr:sp macro="" textlink="">
      <cdr:nvSpPr>
        <cdr:cNvPr id="35" name="Прямоугольник 34"/>
        <cdr:cNvSpPr/>
      </cdr:nvSpPr>
      <cdr:spPr>
        <a:xfrm xmlns:a="http://schemas.openxmlformats.org/drawingml/2006/main">
          <a:off x="5482952" y="1584176"/>
          <a:ext cx="1419286" cy="86730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Коммунальные услуги                                    16,5 млн. рублей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(6,0 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0.60845</cdr:x>
      <cdr:y>0.51282</cdr:y>
    </cdr:from>
    <cdr:to>
      <cdr:x>0.76549</cdr:x>
      <cdr:y>0.71795</cdr:y>
    </cdr:to>
    <cdr:sp macro="" textlink="">
      <cdr:nvSpPr>
        <cdr:cNvPr id="36" name="Прямоугольник 35"/>
        <cdr:cNvSpPr/>
      </cdr:nvSpPr>
      <cdr:spPr>
        <a:xfrm xmlns:a="http://schemas.openxmlformats.org/drawingml/2006/main">
          <a:off x="5482952" y="2880320"/>
          <a:ext cx="1415141" cy="115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Медикаменты и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текущие 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трансферты населению                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23,6 млн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r>
            <a:rPr lang="ru-RU" sz="12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(</a:t>
          </a:r>
          <a:r>
            <a:rPr lang="ru-RU" sz="12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8,5 </a:t>
          </a:r>
          <a:r>
            <a:rPr lang="ru-RU" sz="1200" b="1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%)</a:t>
          </a:r>
          <a:endParaRPr lang="ru-RU" sz="12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0.60845</cdr:x>
      <cdr:y>0.74359</cdr:y>
    </cdr:from>
    <cdr:to>
      <cdr:x>0.76709</cdr:x>
      <cdr:y>0.91876</cdr:y>
    </cdr:to>
    <cdr:sp macro="" textlink="">
      <cdr:nvSpPr>
        <cdr:cNvPr id="37" name="Прямоугольник 36"/>
        <cdr:cNvSpPr/>
      </cdr:nvSpPr>
      <cdr:spPr>
        <a:xfrm xmlns:a="http://schemas.openxmlformats.org/drawingml/2006/main">
          <a:off x="5482952" y="4176465"/>
          <a:ext cx="1429560" cy="9838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первоочередные расходы                                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23,7 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млн. рублей </a:t>
          </a:r>
          <a:r>
            <a: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(8,5 </a:t>
          </a:r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0.65624</cdr:x>
      <cdr:y>0.1845</cdr:y>
    </cdr:from>
    <cdr:to>
      <cdr:x>0.88531</cdr:x>
      <cdr:y>0.3678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5400600" y="936104"/>
          <a:ext cx="1885154" cy="930000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0.65624</cdr:x>
      <cdr:y>0.41158</cdr:y>
    </cdr:from>
    <cdr:to>
      <cdr:x>0.87871</cdr:x>
      <cdr:y>0.61028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400593" y="2088213"/>
          <a:ext cx="1830839" cy="1008131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0.6667</cdr:x>
      <cdr:y>0.20096</cdr:y>
    </cdr:from>
    <cdr:to>
      <cdr:x>0.88557</cdr:x>
      <cdr:y>0.35708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76664" y="1152128"/>
          <a:ext cx="1962058" cy="895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Образование     </a:t>
          </a:r>
        </a:p>
        <a:p xmlns:a="http://schemas.openxmlformats.org/drawingml/2006/main"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101,2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млн.</a:t>
          </a:r>
          <a:r>
            <a:rPr lang="ru-RU" sz="1600" baseline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рублей (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36,5%)             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0.77313</cdr:x>
      <cdr:y>0.67018</cdr:y>
    </cdr:from>
    <cdr:to>
      <cdr:x>0.79185</cdr:x>
      <cdr:y>0.67741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86550" y="4238625"/>
          <a:ext cx="16192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0.65867</cdr:x>
      <cdr:y>0.42703</cdr:y>
    </cdr:from>
    <cdr:to>
      <cdr:x>0.87089</cdr:x>
      <cdr:y>0.59734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4656" y="2448272"/>
          <a:ext cx="1902443" cy="976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Здравоохранение</a:t>
          </a:r>
          <a:r>
            <a:rPr lang="ru-RU" sz="1600" baseline="0" dirty="0">
              <a:latin typeface="Times New Roman" pitchFamily="18" charset="0"/>
              <a:cs typeface="Times New Roman" pitchFamily="18" charset="0"/>
            </a:rPr>
            <a:t>  </a:t>
          </a:r>
        </a:p>
        <a:p xmlns:a="http://schemas.openxmlformats.org/drawingml/2006/main">
          <a:pPr algn="ctr"/>
          <a:r>
            <a:rPr lang="ru-RU" sz="1600" baseline="0" dirty="0" smtClean="0">
              <a:latin typeface="Times New Roman" pitchFamily="18" charset="0"/>
              <a:cs typeface="Times New Roman" pitchFamily="18" charset="0"/>
            </a:rPr>
            <a:t>102,7 </a:t>
          </a:r>
          <a:r>
            <a:rPr lang="ru-RU" sz="1600" baseline="0" dirty="0">
              <a:latin typeface="Times New Roman" pitchFamily="18" charset="0"/>
              <a:cs typeface="Times New Roman" pitchFamily="18" charset="0"/>
            </a:rPr>
            <a:t>млн. рублей (</a:t>
          </a:r>
          <a:r>
            <a:rPr lang="ru-RU" sz="1600" baseline="0" dirty="0" smtClean="0">
              <a:latin typeface="Times New Roman" pitchFamily="18" charset="0"/>
              <a:cs typeface="Times New Roman" pitchFamily="18" charset="0"/>
            </a:rPr>
            <a:t>37,0%)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0.75445</cdr:x>
      <cdr:y>0.10689</cdr:y>
    </cdr:from>
    <cdr:to>
      <cdr:x>0.94608</cdr:x>
      <cdr:y>0.15822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510607" y="662825"/>
          <a:ext cx="1653700" cy="318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0.65624</cdr:x>
      <cdr:y>0.66705</cdr:y>
    </cdr:from>
    <cdr:to>
      <cdr:x>0.87871</cdr:x>
      <cdr:y>0.85229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5400600" y="3384376"/>
          <a:ext cx="1830839" cy="939843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0.75771</cdr:x>
      <cdr:y>0.76344</cdr:y>
    </cdr:from>
    <cdr:to>
      <cdr:x>0.96476</cdr:x>
      <cdr:y>0.91091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553200" y="4733925"/>
          <a:ext cx="17907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0.84912</cdr:x>
      <cdr:y>0.7788</cdr:y>
    </cdr:from>
    <cdr:to>
      <cdr:x>0.95485</cdr:x>
      <cdr:y>0.92627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343775" y="4829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0.66499</cdr:x>
      <cdr:y>0.66705</cdr:y>
    </cdr:from>
    <cdr:to>
      <cdr:x>0.87942</cdr:x>
      <cdr:y>0.85406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961295" y="3824369"/>
          <a:ext cx="1922255" cy="1072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Другие</a:t>
          </a:r>
          <a:r>
            <a:rPr lang="ru-RU" sz="1600" dirty="0"/>
            <a:t>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отрасли социальной сферы  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21,7 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млн. рублей (7,8%)         </a:t>
          </a:r>
        </a:p>
      </cdr:txBody>
    </cdr:sp>
  </cdr:relSizeAnchor>
  <cdr:relSizeAnchor xmlns:cdr="http://schemas.openxmlformats.org/drawingml/2006/chartDrawing">
    <cdr:from>
      <cdr:x>0.53374</cdr:x>
      <cdr:y>0.28385</cdr:y>
    </cdr:from>
    <cdr:to>
      <cdr:x>0.63874</cdr:x>
      <cdr:y>0.38324</cdr:y>
    </cdr:to>
    <cdr:cxnSp macro="">
      <cdr:nvCxnSpPr>
        <cdr:cNvPr id="16" name="Прямая со стрелкой 15"/>
        <cdr:cNvCxnSpPr/>
      </cdr:nvCxnSpPr>
      <cdr:spPr>
        <a:xfrm xmlns:a="http://schemas.openxmlformats.org/drawingml/2006/main" flipV="1">
          <a:off x="4392488" y="1440160"/>
          <a:ext cx="864096" cy="5042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0.55124</cdr:x>
      <cdr:y>0.51093</cdr:y>
    </cdr:from>
    <cdr:to>
      <cdr:x>0.64749</cdr:x>
      <cdr:y>0.51093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>
          <a:off x="4536504" y="2592288"/>
          <a:ext cx="792088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0.53374</cdr:x>
      <cdr:y>0.65286</cdr:y>
    </cdr:from>
    <cdr:to>
      <cdr:x>0.63874</cdr:x>
      <cdr:y>0.7522</cdr:y>
    </cdr:to>
    <cdr:cxnSp macro="">
      <cdr:nvCxnSpPr>
        <cdr:cNvPr id="20" name="Прямая со стрелкой 19"/>
        <cdr:cNvCxnSpPr/>
      </cdr:nvCxnSpPr>
      <cdr:spPr>
        <a:xfrm xmlns:a="http://schemas.openxmlformats.org/drawingml/2006/main">
          <a:off x="4392488" y="3312368"/>
          <a:ext cx="864096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1591" tIns="45795" rIns="91591" bIns="4579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1591" tIns="45795" rIns="91591" bIns="45795" rtlCol="0"/>
          <a:lstStyle>
            <a:lvl1pPr algn="r">
              <a:defRPr sz="1200"/>
            </a:lvl1pPr>
          </a:lstStyle>
          <a:p>
            <a:fld id="{365F5061-FFBC-4039-8210-1CDC2F8D823F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1" tIns="45795" rIns="91591" bIns="4579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591" tIns="45795" rIns="91591" bIns="4579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1591" tIns="45795" rIns="91591" bIns="4579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1591" tIns="45795" rIns="91591" bIns="45795" rtlCol="0" anchor="b"/>
          <a:lstStyle>
            <a:lvl1pPr algn="r">
              <a:defRPr sz="1200"/>
            </a:lvl1pPr>
          </a:lstStyle>
          <a:p>
            <a:fld id="{79D239FC-A65E-4829-8B42-12B836E198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18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239FC-A65E-4829-8B42-12B836E198EB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37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08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27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03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09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8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63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491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93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43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10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5C00-184A-4655-AFE3-6F40C29070B9}" type="datetimeFigureOut">
              <a:rPr lang="ru-RU" smtClean="0"/>
              <a:t>28.02.2020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2FCE-F827-4063-B7C0-24F5D4C9A3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9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2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0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media/image22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charts/chart1.xml" Type="http://schemas.openxmlformats.org/officeDocument/2006/relationships/chart"/></Relationships>
</file>

<file path=ppt/slides/_rels/slide15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charts/chart2.xml" Type="http://schemas.openxmlformats.org/officeDocument/2006/relationships/chart"/></Relationships>
</file>

<file path=ppt/slides/_rels/slide16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.xml" Type="http://schemas.openxmlformats.org/officeDocument/2006/relationships/slideLayout"/><Relationship Id="rId4" Target="../charts/chart3.xml" Type="http://schemas.openxmlformats.org/officeDocument/2006/relationships/chart"/></Relationships>
</file>

<file path=ppt/slides/_rels/slide17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charts/chart4.xml" Type="http://schemas.openxmlformats.org/officeDocument/2006/relationships/chart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diagrams/data6.xml" Type="http://schemas.openxmlformats.org/officeDocument/2006/relationships/diagramData"/><Relationship Id="rId7" Target="../diagrams/drawing6.xml" Type="http://schemas.microsoft.com/office/2007/relationships/diagramDrawing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diagrams/colors6.xml" Type="http://schemas.openxmlformats.org/officeDocument/2006/relationships/diagramColors"/><Relationship Id="rId5" Target="../diagrams/quickStyle6.xml" Type="http://schemas.openxmlformats.org/officeDocument/2006/relationships/diagramQuickStyle"/><Relationship Id="rId4" Target="../diagrams/layout6.xml" Type="http://schemas.openxmlformats.org/officeDocument/2006/relationships/diagramLayout"/></Relationships>
</file>

<file path=ppt/slides/_rels/slide2.xml.rels><?xml version="1.0" encoding="UTF-8" standalone="yes" ?><Relationships xmlns="http://schemas.openxmlformats.org/package/2006/relationships"><Relationship Id="rId8" Target="../media/image6.jpeg" Type="http://schemas.openxmlformats.org/officeDocument/2006/relationships/image"/><Relationship Id="rId3" Target="../media/image1.jpeg" Type="http://schemas.openxmlformats.org/officeDocument/2006/relationships/image"/><Relationship Id="rId7" Target="../media/image5.jpe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.jpeg" Type="http://schemas.openxmlformats.org/officeDocument/2006/relationships/image"/><Relationship Id="rId5" Target="../media/hdphoto1.wdp" Type="http://schemas.microsoft.com/office/2007/relationships/hdphoto"/><Relationship Id="rId4" Target="../media/image3.jpeg" Type="http://schemas.openxmlformats.org/officeDocument/2006/relationships/image"/><Relationship Id="rId9" Target="../media/image7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charts/chart5.xml" Type="http://schemas.openxmlformats.org/officeDocument/2006/relationships/chart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8" Target="../media/image31.jpeg" Type="http://schemas.openxmlformats.org/officeDocument/2006/relationships/image"/><Relationship Id="rId3" Target="../media/image1.jpeg" Type="http://schemas.openxmlformats.org/officeDocument/2006/relationships/image"/><Relationship Id="rId7" Target="../media/image30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29.jpeg" Type="http://schemas.openxmlformats.org/officeDocument/2006/relationships/image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8" Target="../media/image36.jpeg" Type="http://schemas.openxmlformats.org/officeDocument/2006/relationships/image"/><Relationship Id="rId3" Target="../media/image1.jpeg" Type="http://schemas.openxmlformats.org/officeDocument/2006/relationships/image"/><Relationship Id="rId7" Target="../media/image35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34.jpeg" Type="http://schemas.openxmlformats.org/officeDocument/2006/relationships/image"/><Relationship Id="rId11" Target="../media/image39.jpeg" Type="http://schemas.openxmlformats.org/officeDocument/2006/relationships/image"/><Relationship Id="rId5" Target="../media/image33.jpeg" Type="http://schemas.openxmlformats.org/officeDocument/2006/relationships/image"/><Relationship Id="rId10" Target="../media/image38.jpeg" Type="http://schemas.openxmlformats.org/officeDocument/2006/relationships/image"/><Relationship Id="rId4" Target="../media/image32.jpeg" Type="http://schemas.openxmlformats.org/officeDocument/2006/relationships/image"/><Relationship Id="rId9" Target="../media/image37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8" Target="../media/image45.jpeg" Type="http://schemas.openxmlformats.org/officeDocument/2006/relationships/image"/><Relationship Id="rId3" Target="../media/image40.wmf" Type="http://schemas.openxmlformats.org/officeDocument/2006/relationships/image"/><Relationship Id="rId7" Target="../media/image4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3.jpeg" Type="http://schemas.openxmlformats.org/officeDocument/2006/relationships/image"/><Relationship Id="rId5" Target="../media/image42.jpeg" Type="http://schemas.openxmlformats.org/officeDocument/2006/relationships/image"/><Relationship Id="rId4" Target="../media/image41.emf" Type="http://schemas.openxmlformats.org/officeDocument/2006/relationships/image"/><Relationship Id="rId9" Target="../media/image46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8" Target="../media/image51.jpeg" Type="http://schemas.openxmlformats.org/officeDocument/2006/relationships/image"/><Relationship Id="rId3" Target="../media/image1.jpeg" Type="http://schemas.openxmlformats.org/officeDocument/2006/relationships/image"/><Relationship Id="rId7" Target="../media/image50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49.jpeg" Type="http://schemas.openxmlformats.org/officeDocument/2006/relationships/image"/><Relationship Id="rId5" Target="../media/image48.jpeg" Type="http://schemas.openxmlformats.org/officeDocument/2006/relationships/image"/><Relationship Id="rId10" Target="../media/image53.jpeg" Type="http://schemas.openxmlformats.org/officeDocument/2006/relationships/image"/><Relationship Id="rId4" Target="../media/image47.jpeg" Type="http://schemas.openxmlformats.org/officeDocument/2006/relationships/image"/><Relationship Id="rId9" Target="../media/image52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7" Target="../media/image57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56.jpeg" Type="http://schemas.openxmlformats.org/officeDocument/2006/relationships/image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8" Target="../media/image62.jpeg" Type="http://schemas.openxmlformats.org/officeDocument/2006/relationships/image"/><Relationship Id="rId3" Target="../media/image1.jpeg" Type="http://schemas.openxmlformats.org/officeDocument/2006/relationships/image"/><Relationship Id="rId7" Target="../media/image61.jpeg" Type="http://schemas.openxmlformats.org/officeDocument/2006/relationships/image"/><Relationship Id="rId2" Target="../notesSlides/notesSlide21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60.jpeg" Type="http://schemas.openxmlformats.org/officeDocument/2006/relationships/image"/><Relationship Id="rId5" Target="../media/image59.jpeg" Type="http://schemas.openxmlformats.org/officeDocument/2006/relationships/image"/><Relationship Id="rId4" Target="../media/image58.jpeg" Type="http://schemas.openxmlformats.org/officeDocument/2006/relationships/image"/><Relationship Id="rId9" Target="../media/image63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8" Target="../media/image68.png" Type="http://schemas.openxmlformats.org/officeDocument/2006/relationships/image"/><Relationship Id="rId3" Target="../media/image1.jpeg" Type="http://schemas.openxmlformats.org/officeDocument/2006/relationships/image"/><Relationship Id="rId7" Target="../media/image67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66.jpeg" Type="http://schemas.openxmlformats.org/officeDocument/2006/relationships/image"/><Relationship Id="rId5" Target="../media/image65.jpeg" Type="http://schemas.openxmlformats.org/officeDocument/2006/relationships/image"/><Relationship Id="rId4" Target="../media/image64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70.jpeg" Type="http://schemas.openxmlformats.org/officeDocument/2006/relationships/image"/><Relationship Id="rId4" Target="../media/image69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7" Target="../media/image74.jpe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73.jpeg" Type="http://schemas.openxmlformats.org/officeDocument/2006/relationships/image"/><Relationship Id="rId5" Target="../media/image72.jpeg" Type="http://schemas.openxmlformats.org/officeDocument/2006/relationships/image"/><Relationship Id="rId4" Target="../media/image71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0.jpeg" Type="http://schemas.openxmlformats.org/officeDocument/2006/relationships/image"/><Relationship Id="rId5" Target="../media/image9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3.jpeg" Type="http://schemas.openxmlformats.org/officeDocument/2006/relationships/image"/><Relationship Id="rId5" Target="../media/image12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8" Target="../diagrams/drawing1.xml" Type="http://schemas.microsoft.com/office/2007/relationships/diagramDrawing"/><Relationship Id="rId3" Target="../media/image1.jpeg" Type="http://schemas.openxmlformats.org/officeDocument/2006/relationships/image"/><Relationship Id="rId7" Target="../diagrams/colors1.xml" Type="http://schemas.openxmlformats.org/officeDocument/2006/relationships/diagramColors"/><Relationship Id="rId2" Target="../notesSlides/notesSlide7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diagrams/quickStyle1.xml" Type="http://schemas.openxmlformats.org/officeDocument/2006/relationships/diagramQuickStyle"/><Relationship Id="rId5" Target="../diagrams/layout1.xml" Type="http://schemas.openxmlformats.org/officeDocument/2006/relationships/diagramLayout"/><Relationship Id="rId4" Target="../diagrams/data1.xml" Type="http://schemas.openxmlformats.org/officeDocument/2006/relationships/diagramData"/></Relationships>
</file>

<file path=ppt/slides/_rels/slide8.xml.rels><?xml version="1.0" encoding="UTF-8" standalone="yes" ?><Relationships xmlns="http://schemas.openxmlformats.org/package/2006/relationships"><Relationship Id="rId8" Target="../diagrams/drawing2.xml" Type="http://schemas.microsoft.com/office/2007/relationships/diagramDrawing"/><Relationship Id="rId13" Target="../diagrams/drawing3.xml" Type="http://schemas.microsoft.com/office/2007/relationships/diagramDrawing"/><Relationship Id="rId18" Target="../diagrams/drawing4.xml" Type="http://schemas.microsoft.com/office/2007/relationships/diagramDrawing"/><Relationship Id="rId26" Target="../media/image18.jpeg" Type="http://schemas.openxmlformats.org/officeDocument/2006/relationships/image"/><Relationship Id="rId3" Target="../media/image1.jpeg" Type="http://schemas.openxmlformats.org/officeDocument/2006/relationships/image"/><Relationship Id="rId21" Target="../diagrams/quickStyle5.xml" Type="http://schemas.openxmlformats.org/officeDocument/2006/relationships/diagramQuickStyle"/><Relationship Id="rId7" Target="../diagrams/colors2.xml" Type="http://schemas.openxmlformats.org/officeDocument/2006/relationships/diagramColors"/><Relationship Id="rId12" Target="../diagrams/colors3.xml" Type="http://schemas.openxmlformats.org/officeDocument/2006/relationships/diagramColors"/><Relationship Id="rId17" Target="../diagrams/colors4.xml" Type="http://schemas.openxmlformats.org/officeDocument/2006/relationships/diagramColors"/><Relationship Id="rId25" Target="../media/hdphoto2.wdp" Type="http://schemas.microsoft.com/office/2007/relationships/hdphoto"/><Relationship Id="rId2" Target="../notesSlides/notesSlide8.xml" Type="http://schemas.openxmlformats.org/officeDocument/2006/relationships/notesSlide"/><Relationship Id="rId16" Target="../diagrams/quickStyle4.xml" Type="http://schemas.openxmlformats.org/officeDocument/2006/relationships/diagramQuickStyle"/><Relationship Id="rId20" Target="../diagrams/layout5.xml" Type="http://schemas.openxmlformats.org/officeDocument/2006/relationships/diagramLayout"/><Relationship Id="rId1" Target="../slideLayouts/slideLayout1.xml" Type="http://schemas.openxmlformats.org/officeDocument/2006/relationships/slideLayout"/><Relationship Id="rId6" Target="../diagrams/quickStyle2.xml" Type="http://schemas.openxmlformats.org/officeDocument/2006/relationships/diagramQuickStyle"/><Relationship Id="rId11" Target="../diagrams/quickStyle3.xml" Type="http://schemas.openxmlformats.org/officeDocument/2006/relationships/diagramQuickStyle"/><Relationship Id="rId24" Target="../media/image17.jpeg" Type="http://schemas.openxmlformats.org/officeDocument/2006/relationships/image"/><Relationship Id="rId5" Target="../diagrams/layout2.xml" Type="http://schemas.openxmlformats.org/officeDocument/2006/relationships/diagramLayout"/><Relationship Id="rId15" Target="../diagrams/layout4.xml" Type="http://schemas.openxmlformats.org/officeDocument/2006/relationships/diagramLayout"/><Relationship Id="rId23" Target="../diagrams/drawing5.xml" Type="http://schemas.microsoft.com/office/2007/relationships/diagramDrawing"/><Relationship Id="rId10" Target="../diagrams/layout3.xml" Type="http://schemas.openxmlformats.org/officeDocument/2006/relationships/diagramLayout"/><Relationship Id="rId19" Target="../diagrams/data5.xml" Type="http://schemas.openxmlformats.org/officeDocument/2006/relationships/diagramData"/><Relationship Id="rId4" Target="../diagrams/data2.xml" Type="http://schemas.openxmlformats.org/officeDocument/2006/relationships/diagramData"/><Relationship Id="rId9" Target="../diagrams/data3.xml" Type="http://schemas.openxmlformats.org/officeDocument/2006/relationships/diagramData"/><Relationship Id="rId14" Target="../diagrams/data4.xml" Type="http://schemas.openxmlformats.org/officeDocument/2006/relationships/diagramData"/><Relationship Id="rId22" Target="../diagrams/colors5.xml" Type="http://schemas.openxmlformats.org/officeDocument/2006/relationships/diagramColors"/><Relationship Id="rId27" Target="../media/hdphoto3.wdp" Type="http://schemas.microsoft.com/office/2007/relationships/hdphoto"/></Relationships>
</file>

<file path=ppt/slides/_rels/slide9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.xml" Type="http://schemas.openxmlformats.org/officeDocument/2006/relationships/slideLayout"/><Relationship Id="rId6" Target="../media/image21.jpe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56"/>
            <a:ext cx="9144000" cy="685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5" name="Рисунок 4" descr="Герб Бобруйска.tif"/>
          <p:cNvPicPr/>
          <p:nvPr/>
        </p:nvPicPr>
        <p:blipFill>
          <a:blip r:embed="rId4" cstate="print">
            <a:lum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36"/>
            <a:ext cx="1944216" cy="2016224"/>
          </a:xfrm>
          <a:prstGeom prst="rect">
            <a:avLst/>
          </a:prstGeom>
          <a:noFill/>
          <a:ln>
            <a:noFill/>
          </a:ln>
          <a:effectLst>
            <a:outerShdw blurRad="241300" dist="50800" dir="5400000" sx="106000" sy="106000" algn="t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5029" y="1484784"/>
            <a:ext cx="62646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4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БОБРУЙСКА </a:t>
            </a:r>
            <a:endParaRPr lang="ru-RU" sz="4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lnSpc>
                <a:spcPct val="150000"/>
              </a:lnSpc>
            </a:pP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A20E54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4000" b="1" i="1" dirty="0">
              <a:solidFill>
                <a:srgbClr val="A20E5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04664"/>
            <a:ext cx="3744416" cy="87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Бобруйского горисполкома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20" y="0"/>
            <a:ext cx="9170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32152" y="1340768"/>
            <a:ext cx="7876792" cy="86409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бюджета в пределах имеющихся доходов и источников финансирования дефицита бюджета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9976"/>
            <a:ext cx="7485152" cy="1126232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Основные меры бюджетной политики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2020 году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148" y="1268760"/>
            <a:ext cx="8686800" cy="5472608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98228" y="2492896"/>
            <a:ext cx="7913528" cy="108012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Усиление социальной ориентированности расходов, в том числе за счет реализации мер, направленных на повышение качества жизни населения, благосостояния работников бюджетной сферы, поддержку  многодетных семей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98228" y="3861048"/>
            <a:ext cx="7910716" cy="108012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Концентрация бюджетных средств  на направлениях, обеспечивающих достижение социально-экономического развития страны, установленных программой социально-экономического развития на пятилетку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32152" y="5301208"/>
            <a:ext cx="7876792" cy="86409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объемов бюджетного участия во всех видах государственной поддержки реального сектора экономики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27" y="-15448"/>
            <a:ext cx="9168727" cy="6894826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473438" y="-70247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4727" y="116632"/>
            <a:ext cx="9168727" cy="459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города Бобруйска в бюджетной системе Республики Беларусь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7476" y="764704"/>
            <a:ext cx="6411482" cy="576064"/>
          </a:xfrm>
          <a:prstGeom prst="rect">
            <a:avLst/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Республики Беларусь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686" y="2016196"/>
            <a:ext cx="3214317" cy="576064"/>
          </a:xfrm>
          <a:prstGeom prst="rect">
            <a:avLst/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12737" y="3270185"/>
            <a:ext cx="1720200" cy="914400"/>
          </a:xfrm>
          <a:prstGeom prst="rect">
            <a:avLst/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базового уровня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7784" y="3245673"/>
            <a:ext cx="1705562" cy="914400"/>
          </a:xfrm>
          <a:prstGeom prst="rect">
            <a:avLst/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областного уровня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6938" y="2005188"/>
            <a:ext cx="3240360" cy="573752"/>
          </a:xfrm>
          <a:prstGeom prst="rect">
            <a:avLst/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бюджеты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2715" y="4559984"/>
            <a:ext cx="2298471" cy="1185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Городские бюджеты (городов районного подчинения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Сельские бюджеты</a:t>
            </a:r>
          </a:p>
          <a:p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Поселковые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524" y="3245673"/>
            <a:ext cx="1757905" cy="914400"/>
          </a:xfrm>
          <a:prstGeom prst="rect">
            <a:avLst/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первичного уровня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20714" y="4560324"/>
            <a:ext cx="211022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Городские бюджеты (городов областного подчинения)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Районные бюджеты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3835" y="4492152"/>
            <a:ext cx="2266879" cy="53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Областные бюджеты </a:t>
            </a: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г. Минска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39617" y="5589240"/>
            <a:ext cx="1908953" cy="576064"/>
          </a:xfrm>
          <a:prstGeom prst="rect">
            <a:avLst/>
          </a:prstGeom>
          <a:solidFill>
            <a:srgbClr val="FCDCEB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города Бобруйска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8657998">
            <a:off x="5508587" y="1322156"/>
            <a:ext cx="249434" cy="715350"/>
          </a:xfrm>
          <a:prstGeom prst="downArrow">
            <a:avLst>
              <a:gd name="adj1" fmla="val 37396"/>
              <a:gd name="adj2" fmla="val 63371"/>
            </a:avLst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 rot="2886011">
            <a:off x="3376774" y="1319133"/>
            <a:ext cx="249434" cy="715350"/>
          </a:xfrm>
          <a:prstGeom prst="downArrow">
            <a:avLst>
              <a:gd name="adj1" fmla="val 37396"/>
              <a:gd name="adj2" fmla="val 63371"/>
            </a:avLst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 rot="18657998">
            <a:off x="7532558" y="2559328"/>
            <a:ext cx="249434" cy="715350"/>
          </a:xfrm>
          <a:prstGeom prst="downArrow">
            <a:avLst>
              <a:gd name="adj1" fmla="val 37396"/>
              <a:gd name="adj2" fmla="val 63371"/>
            </a:avLst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 вниз 29"/>
          <p:cNvSpPr/>
          <p:nvPr/>
        </p:nvSpPr>
        <p:spPr>
          <a:xfrm rot="2886011">
            <a:off x="6070792" y="2569167"/>
            <a:ext cx="249434" cy="715350"/>
          </a:xfrm>
          <a:prstGeom prst="downArrow">
            <a:avLst>
              <a:gd name="adj1" fmla="val 37396"/>
              <a:gd name="adj2" fmla="val 63371"/>
            </a:avLst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 rot="3650644">
            <a:off x="4688020" y="2415436"/>
            <a:ext cx="249434" cy="1063419"/>
          </a:xfrm>
          <a:prstGeom prst="downArrow">
            <a:avLst>
              <a:gd name="adj1" fmla="val 37396"/>
              <a:gd name="adj2" fmla="val 63371"/>
            </a:avLst>
          </a:prstGeom>
          <a:solidFill>
            <a:srgbClr val="C5F7F0"/>
          </a:solidFill>
          <a:ln>
            <a:solidFill>
              <a:srgbClr val="C0E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04703" y="5081036"/>
            <a:ext cx="3446299" cy="14736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города на 2020 год утвержден решением Бобруйского городского Совета депутатов </a:t>
            </a: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30 декабря 2019 № 17-2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00" y="0"/>
            <a:ext cx="91570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4056"/>
            <a:ext cx="7992887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бюджета города Бобруйска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764704"/>
            <a:ext cx="294778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279,5 млн. рублей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07903" y="778992"/>
            <a:ext cx="5005354" cy="914400"/>
          </a:xfrm>
          <a:prstGeom prst="roundRect">
            <a:avLst/>
          </a:prstGeom>
          <a:solidFill>
            <a:srgbClr val="FDE9F3"/>
          </a:solidFill>
          <a:ln>
            <a:solidFill>
              <a:srgbClr val="FF7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664" y="2272226"/>
            <a:ext cx="3022064" cy="1944216"/>
          </a:xfrm>
          <a:prstGeom prst="roundRect">
            <a:avLst/>
          </a:prstGeom>
          <a:solidFill>
            <a:srgbClr val="C4EBA7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>
              <a:lnSpc>
                <a:spcPct val="70000"/>
              </a:lnSpc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(функциональная классификация)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277,6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31982" y="1793280"/>
            <a:ext cx="4981274" cy="2989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Общегосударственная деятельность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Жилищно-коммунальные услуги и жилищное строительство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культура, спорт, культура и средства массовой информации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877544"/>
            <a:ext cx="3096344" cy="1800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ИСПОЛЬЗОВАНИЯ ПРОФИЦИТА БЮДЖЕТА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 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31982" y="4877544"/>
            <a:ext cx="4944474" cy="1800200"/>
          </a:xfrm>
          <a:prstGeom prst="roundRect">
            <a:avLst/>
          </a:prstGeom>
          <a:solidFill>
            <a:srgbClr val="CDE7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Изменение остатков средств бюджета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и возврат бюджетных кредитов, ссуд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Операции с ценными бумагами (облигациями)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0"/>
            <a:ext cx="9144000" cy="6835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97EDCA"/>
              </a:clrFrom>
              <a:clrTo>
                <a:srgbClr val="97EDC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9" y="249352"/>
            <a:ext cx="6779961" cy="48658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Выноска со стрелкой влево 6"/>
          <p:cNvSpPr/>
          <p:nvPr/>
        </p:nvSpPr>
        <p:spPr>
          <a:xfrm>
            <a:off x="6085655" y="954520"/>
            <a:ext cx="2950841" cy="1421703"/>
          </a:xfrm>
          <a:prstGeom prst="leftArrowCallout">
            <a:avLst>
              <a:gd name="adj1" fmla="val 29436"/>
              <a:gd name="adj2" fmla="val 25000"/>
              <a:gd name="adj3" fmla="val 23331"/>
              <a:gd name="adj4" fmla="val 82715"/>
            </a:avLst>
          </a:prstGeom>
          <a:solidFill>
            <a:srgbClr val="D9EE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Передаваемые из вышестоящего бюджета дотация, субвенции, иные межбюджетные трансферты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211960" y="4854636"/>
            <a:ext cx="3863200" cy="1886732"/>
          </a:xfrm>
          <a:prstGeom prst="upArrowCallout">
            <a:avLst>
              <a:gd name="adj1" fmla="val 26031"/>
              <a:gd name="adj2" fmla="val 25000"/>
              <a:gd name="adj3" fmla="val 25000"/>
              <a:gd name="adj4" fmla="val 64977"/>
            </a:avLst>
          </a:prstGeom>
          <a:solidFill>
            <a:srgbClr val="D9EE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Обязательные платежи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бюджет, установленные  Указами Президента Республики Беларусь, законами и другими актами законодательства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156685" y="4895192"/>
            <a:ext cx="3673923" cy="1846176"/>
          </a:xfrm>
          <a:prstGeom prst="upArrowCallout">
            <a:avLst>
              <a:gd name="adj1" fmla="val 23955"/>
              <a:gd name="adj2" fmla="val 25000"/>
              <a:gd name="adj3" fmla="val 25000"/>
              <a:gd name="adj4" fmla="val 64977"/>
            </a:avLst>
          </a:prstGeom>
          <a:solidFill>
            <a:srgbClr val="D9EE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Республиканские налоги, сборы (пошлины), местные налоги и сборы установленные Налоговым Кодексом Республики Беларусь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знак завершения 9"/>
          <p:cNvSpPr/>
          <p:nvPr/>
        </p:nvSpPr>
        <p:spPr>
          <a:xfrm>
            <a:off x="2090685" y="3356992"/>
            <a:ext cx="2534214" cy="792088"/>
          </a:xfrm>
          <a:prstGeom prst="flowChartTerminator">
            <a:avLst/>
          </a:prstGeom>
          <a:solidFill>
            <a:srgbClr val="F7C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Бобруйска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49186" y="2828960"/>
            <a:ext cx="294616" cy="52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3406" y="2241879"/>
            <a:ext cx="1957279" cy="587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109,7 млн. рублей или 39,3 %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7024" y="249352"/>
            <a:ext cx="2157263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151,6 млн. рублей или 54,2 %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2959405"/>
            <a:ext cx="1852420" cy="56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18,2 млн. рублей или 6,5 %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6453711" y="3529262"/>
            <a:ext cx="412934" cy="447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940256" y="821532"/>
            <a:ext cx="114718" cy="265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5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83123"/>
            <a:ext cx="8064896" cy="306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 Бобруйска на 2020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запланированы в сумме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279,5 млн. рублей, с ростом к фактическому поступлению за 2019 год на 12,0 %.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Собственные доходы  бюджета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налоговые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платежи, зачисляемые в доход бюджета города полностью или частично в соответствии с Бюджетным кодексом Республики Беларусь, Законом о республиканском бюджете на очередной финансовый год, решением Могилевского областного Совета депутатов об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областном бюджете на очередной финансовый год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другими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актами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законодательства. Их поступления  определены в объеме   127,9 млн. рублей, что составляет 45,8 % от общей суммы доходов.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Основную долю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собственных доходов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формируют налоговые платежи.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729076"/>
              </p:ext>
            </p:extLst>
          </p:nvPr>
        </p:nvGraphicFramePr>
        <p:xfrm>
          <a:off x="395536" y="2924944"/>
          <a:ext cx="7416824" cy="3753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18288" y="3950950"/>
            <a:ext cx="1423577" cy="371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Подоходный налог 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36,8%</a:t>
            </a: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531092"/>
            <a:ext cx="1296144" cy="616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/>
              <a:t>Неналоговые доходы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/>
              <a:t>14,2 %</a:t>
            </a:r>
            <a:endParaRPr lang="en-US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23728" y="4057000"/>
            <a:ext cx="1368152" cy="616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Налоговые доходы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tx1"/>
                </a:solidFill>
              </a:rPr>
              <a:t>85,8 %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34688" y="4289236"/>
            <a:ext cx="691400" cy="31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НДС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23,4 %</a:t>
            </a:r>
            <a:endParaRPr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6131190"/>
            <a:ext cx="1168708" cy="538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Налог на недвижимость 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6,6 %</a:t>
            </a:r>
            <a:endParaRPr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51180" y="6262575"/>
            <a:ext cx="1196504" cy="31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Налог при УСН 8,7 %</a:t>
            </a:r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49432" y="5622364"/>
            <a:ext cx="1423392" cy="31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Земельный налог 5,8 %</a:t>
            </a:r>
            <a:endParaRPr lang="en-US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57540" y="5581724"/>
            <a:ext cx="1030968" cy="480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Единый 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налог с ИП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 2,2 %</a:t>
            </a: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001986" y="4956495"/>
            <a:ext cx="1182082" cy="31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Другие налоги </a:t>
            </a:r>
          </a:p>
          <a:p>
            <a:pPr algn="ctr">
              <a:defRPr sz="11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dirty="0" smtClean="0"/>
              <a:t>2,3 %</a:t>
            </a:r>
            <a:endParaRPr lang="en-US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830076" y="5275885"/>
            <a:ext cx="557280" cy="190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120350" y="5662288"/>
            <a:ext cx="360040" cy="1996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640876" y="5892951"/>
            <a:ext cx="180020" cy="2382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6581060" y="5999806"/>
            <a:ext cx="273704" cy="2627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7133520" y="5782059"/>
            <a:ext cx="501168" cy="79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18"/>
            <a:ext cx="9144001" cy="68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61452" y="161948"/>
            <a:ext cx="7862976" cy="648072"/>
          </a:xfrm>
          <a:prstGeom prst="round2DiagRect">
            <a:avLst>
              <a:gd name="adj1" fmla="val 41111"/>
              <a:gd name="adj2" fmla="val 11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 ДОХОДЫ  БЮДЖЕТА  ГОРОДА</a:t>
            </a:r>
            <a:endParaRPr lang="ru-RU" sz="2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09344"/>
              </p:ext>
            </p:extLst>
          </p:nvPr>
        </p:nvGraphicFramePr>
        <p:xfrm>
          <a:off x="215515" y="1047219"/>
          <a:ext cx="871296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Овал 4"/>
          <p:cNvSpPr/>
          <p:nvPr/>
        </p:nvSpPr>
        <p:spPr>
          <a:xfrm>
            <a:off x="6012160" y="2550908"/>
            <a:ext cx="1698888" cy="133975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109,7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452" y="4941168"/>
            <a:ext cx="5112568" cy="1368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добычу (изъятие) природных ресурсов - 986,5 тыс. рублей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– 839,4 тыс. рублей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игорный бизнес - 805,0 тыс. рублей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владение собаками - 40,5 тыс. рублей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Курортный сбор – 39,6 тыс. рублей</a:t>
            </a:r>
          </a:p>
          <a:p>
            <a:r>
              <a:rPr lang="ru-RU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за осуществление ремесленной деятельности  -  32,3 тыс. рублей</a:t>
            </a:r>
          </a:p>
          <a:p>
            <a:endPara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6012160" y="5507424"/>
            <a:ext cx="2592288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AE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2020 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налог на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прибыль в полном объеме  </a:t>
            </a:r>
            <a:r>
              <a:rPr lang="ru-RU" sz="1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зачисляется в доходы республиканского и </a:t>
            </a:r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областного бюджетов</a:t>
            </a:r>
            <a:endParaRPr lang="ru-RU" sz="1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93" y="9520"/>
            <a:ext cx="9162433" cy="6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0539" y="116632"/>
            <a:ext cx="8964488" cy="504056"/>
          </a:xfrm>
          <a:prstGeom prst="round2DiagRect">
            <a:avLst>
              <a:gd name="adj1" fmla="val 41111"/>
              <a:gd name="adj2" fmla="val 11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ГОРОДА -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18,2 млн. рублей</a:t>
            </a:r>
          </a:p>
        </p:txBody>
      </p:sp>
      <p:graphicFrame>
        <p:nvGraphicFramePr>
          <p:cNvPr id="23" name="Диаграмм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569965"/>
              </p:ext>
            </p:extLst>
          </p:nvPr>
        </p:nvGraphicFramePr>
        <p:xfrm>
          <a:off x="392088" y="800798"/>
          <a:ext cx="8496944" cy="590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194035" y="5122350"/>
            <a:ext cx="1981331" cy="6012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 продажи имущества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04048" y="914741"/>
            <a:ext cx="1837362" cy="457202"/>
          </a:xfrm>
          <a:prstGeom prst="roundRect">
            <a:avLst/>
          </a:prstGeom>
          <a:solidFill>
            <a:srgbClr val="F15DA3"/>
          </a:solidFill>
          <a:ln>
            <a:solidFill>
              <a:srgbClr val="E515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Плата за размещение рекламы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39294" y="6069311"/>
            <a:ext cx="1872144" cy="648065"/>
          </a:xfrm>
          <a:prstGeom prst="roundRect">
            <a:avLst/>
          </a:prstGeom>
          <a:solidFill>
            <a:srgbClr val="1BBFA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 продажи земельных участков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1209353"/>
            <a:ext cx="1801638" cy="887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Перечисление части прибыли коммунальными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предприятиями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1774" y="2380784"/>
            <a:ext cx="1706241" cy="976208"/>
          </a:xfrm>
          <a:prstGeom prst="roundRect">
            <a:avLst/>
          </a:prstGeom>
          <a:solidFill>
            <a:srgbClr val="C0CBE6"/>
          </a:solidFill>
          <a:ln>
            <a:solidFill>
              <a:srgbClr val="788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Дивиденды на акции, принадлежащие городу Бобруйску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5993" y="4332202"/>
            <a:ext cx="1656189" cy="457202"/>
          </a:xfrm>
          <a:prstGeom prst="roundRect">
            <a:avLst/>
          </a:prstGeom>
          <a:solidFill>
            <a:srgbClr val="FFD671"/>
          </a:solidFill>
          <a:ln>
            <a:solidFill>
              <a:srgbClr val="FEB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 и удержания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8022" y="3563757"/>
            <a:ext cx="1656189" cy="457202"/>
          </a:xfrm>
          <a:prstGeom prst="roundRect">
            <a:avLst/>
          </a:prstGeom>
          <a:solidFill>
            <a:srgbClr val="93CCFF"/>
          </a:solidFill>
          <a:ln>
            <a:solidFill>
              <a:srgbClr val="53D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Возврат средств, возмещение вреда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76056" y="6262879"/>
            <a:ext cx="1872208" cy="457200"/>
          </a:xfrm>
          <a:prstGeom prst="roundRect">
            <a:avLst/>
          </a:prstGeom>
          <a:solidFill>
            <a:srgbClr val="8195CD"/>
          </a:solidFill>
          <a:ln>
            <a:solidFill>
              <a:srgbClr val="4C6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приватизации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732240" y="1756906"/>
            <a:ext cx="2016203" cy="864106"/>
          </a:xfrm>
          <a:prstGeom prst="roundRect">
            <a:avLst/>
          </a:prstGeom>
          <a:solidFill>
            <a:srgbClr val="FEB70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государства (плата за питание детей в детских садах)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18291" y="3629941"/>
            <a:ext cx="1972809" cy="2632938"/>
          </a:xfrm>
          <a:prstGeom prst="roundRect">
            <a:avLst/>
          </a:prstGeom>
          <a:solidFill>
            <a:srgbClr val="00A8D6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государства (плата за дополнительное образование в школах искусств, возмещение расходов обязанными лицами,  возмещение коммунальных расходов и др.)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99792" y="921297"/>
            <a:ext cx="1440145" cy="288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платежи</a:t>
            </a:r>
          </a:p>
        </p:txBody>
      </p:sp>
    </p:spTree>
    <p:extLst>
      <p:ext uri="{BB962C8B-B14F-4D97-AF65-F5344CB8AC3E}">
        <p14:creationId xmlns:p14="http://schemas.microsoft.com/office/powerpoint/2010/main" val="10847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29" y="0"/>
            <a:ext cx="9162433" cy="6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61452" y="161948"/>
            <a:ext cx="7862976" cy="1118452"/>
          </a:xfrm>
          <a:prstGeom prst="round2DiagRect">
            <a:avLst>
              <a:gd name="adj1" fmla="val 41111"/>
              <a:gd name="adj2" fmla="val 11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   ПОСТУПЛЕНИЯ </a:t>
            </a:r>
          </a:p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(межбюджетные трансферты)</a:t>
            </a:r>
          </a:p>
          <a:p>
            <a:pPr algn="ctr"/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запланированы в объеме 151,6 млн. рублей</a:t>
            </a:r>
            <a:endParaRPr lang="ru-RU" sz="2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7796" y="1484784"/>
            <a:ext cx="2888877" cy="1346448"/>
          </a:xfrm>
          <a:prstGeom prst="ellipse">
            <a:avLst/>
          </a:prstGeom>
          <a:solidFill>
            <a:srgbClr val="FD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134,0 млн. рублей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5244" y="3161040"/>
            <a:ext cx="2888877" cy="1346448"/>
          </a:xfrm>
          <a:prstGeom prst="ellipse">
            <a:avLst/>
          </a:prstGeom>
          <a:solidFill>
            <a:srgbClr val="FD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 млн. рублей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85220" y="4988024"/>
            <a:ext cx="2888877" cy="1346448"/>
          </a:xfrm>
          <a:prstGeom prst="ellipse">
            <a:avLst/>
          </a:prstGeom>
          <a:solidFill>
            <a:srgbClr val="FDE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16,7 млн. рублей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3779912" y="1545940"/>
            <a:ext cx="5040560" cy="1224136"/>
          </a:xfrm>
          <a:prstGeom prst="wedgeRoundRectCallout">
            <a:avLst>
              <a:gd name="adj1" fmla="val -64801"/>
              <a:gd name="adj2" fmla="val 96478"/>
              <a:gd name="adj3" fmla="val 16667"/>
            </a:avLst>
          </a:prstGeom>
          <a:solidFill>
            <a:srgbClr val="FFFC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500" b="1" i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b="1" i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индексированным жилищным квотам (чеки «Жилье») – </a:t>
            </a:r>
            <a:r>
              <a:rPr lang="ru-RU" sz="1500" b="1" i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305,0 </a:t>
            </a:r>
            <a:r>
              <a:rPr lang="ru-RU" sz="1500" b="1" i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500" b="1" i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500" b="1" i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из республиканского дорожного фонда  – </a:t>
            </a:r>
            <a:r>
              <a:rPr lang="ru-RU" sz="1500" b="1" i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                572,0 </a:t>
            </a:r>
            <a:r>
              <a:rPr lang="ru-RU" sz="1500" b="1" i="1" dirty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500" b="1" i="1" dirty="0" smtClean="0">
                <a:solidFill>
                  <a:srgbClr val="3C1A56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500" b="1" i="1" dirty="0">
              <a:solidFill>
                <a:srgbClr val="3C1A5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3705840" y="3334310"/>
            <a:ext cx="5184576" cy="3307428"/>
          </a:xfrm>
          <a:prstGeom prst="wedgeRoundRectCallout">
            <a:avLst>
              <a:gd name="adj1" fmla="val -71933"/>
              <a:gd name="adj2" fmla="val -1823"/>
              <a:gd name="adj3" fmla="val 16667"/>
            </a:avLst>
          </a:prstGeom>
          <a:solidFill>
            <a:srgbClr val="FFFC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5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семьям при строительстве жилья – 800,0 тыс. рублей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5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финансирование жилищного строительства  </a:t>
            </a:r>
            <a:r>
              <a:rPr lang="ru-RU" sz="1500" b="1" i="1" dirty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     250 </a:t>
            </a:r>
            <a:r>
              <a:rPr lang="ru-RU" sz="1500" b="1" i="1" dirty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5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5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комплектование библиотечного фонда –                        122,4  тыс. рублей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5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замена лифтов в жилом фонде –                                 5 377,3 тыс. рублей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500" b="1" i="1" dirty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5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амена светильников наружного освещения -                    796,7 тыс. рублей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1500" b="1" i="1" dirty="0" smtClean="0">
                <a:solidFill>
                  <a:srgbClr val="401B5B"/>
                </a:solidFill>
                <a:latin typeface="Times New Roman" pitchFamily="18" charset="0"/>
                <a:cs typeface="Times New Roman" pitchFamily="18" charset="0"/>
              </a:rPr>
              <a:t>финансирование учреждений здравоохранения, обслуживающих население Бобруйского района -                                                                                            9 334,1 тыс. рублей</a:t>
            </a:r>
            <a:endParaRPr lang="ru-RU" sz="1500" b="1" i="1" dirty="0">
              <a:solidFill>
                <a:srgbClr val="401B5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15312"/>
            <a:ext cx="936104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523528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1800" b="1" cap="none" dirty="0" smtClean="0">
                <a:effectLst>
                  <a:innerShdw blurRad="114300">
                    <a:schemeClr val="tx1"/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БЮДЖЕТА г. БОБРУЙСКА НА 2020 ГОД</a:t>
            </a:r>
            <a:endParaRPr lang="ru-RU" sz="1800" b="1" cap="none" dirty="0">
              <a:effectLst>
                <a:innerShdw blurRad="114300">
                  <a:schemeClr val="tx1"/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912291"/>
              </p:ext>
            </p:extLst>
          </p:nvPr>
        </p:nvGraphicFramePr>
        <p:xfrm>
          <a:off x="25152" y="836712"/>
          <a:ext cx="90113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20" y="-99392"/>
            <a:ext cx="9352540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Государственные программы реализуются в соответствии с перечнем государственных программ на 2016-2020 годы, утвержденным Правительством. Программные расходы занимают  94,4 % расходов бюджета города Бобруйска.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769636"/>
              </p:ext>
            </p:extLst>
          </p:nvPr>
        </p:nvGraphicFramePr>
        <p:xfrm>
          <a:off x="446856" y="159796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901880" y="1772816"/>
            <a:ext cx="540060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Программные  расходы</a:t>
            </a:r>
            <a:endParaRPr lang="ru-RU" sz="1200" dirty="0">
              <a:ea typeface="Calibri"/>
              <a:cs typeface="Times New Roman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262,1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млн. рублей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(94,4 %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расходов бюджета города)</a:t>
            </a:r>
            <a:endParaRPr lang="ru-RU" sz="1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861048"/>
            <a:ext cx="1944216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«Здоровье народа и демографическая безопасность Республики Беларусь» на 2016-2020 годы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103,0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(37,1 %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бюджета города)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62606" y="3873232"/>
            <a:ext cx="1911758" cy="25995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«Образование и молодежная политика» на 2016- 2020 годы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104,6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(37,7 %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бюджета города)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79248" y="3861048"/>
            <a:ext cx="1865450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«Комфортное жилье и благоприятная среда» на 2016-2020 годы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32,4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(11,7 %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бюджета города)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04248" y="3861048"/>
            <a:ext cx="1872208" cy="25922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программные расходы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22,1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algn="ctr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(7,9 %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бюджета города)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832140" y="2865264"/>
            <a:ext cx="1764196" cy="92441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475656" y="2852936"/>
            <a:ext cx="2016224" cy="9361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76780" y="2853576"/>
            <a:ext cx="1080120" cy="936104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91880" y="2865904"/>
            <a:ext cx="1010476" cy="923776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17"/>
            <a:ext cx="9136725" cy="692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4567">
            <a:off x="6149725" y="562854"/>
            <a:ext cx="2705572" cy="175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1824">
            <a:off x="5635184" y="4033703"/>
            <a:ext cx="3242541" cy="204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22926">
            <a:off x="196489" y="4267692"/>
            <a:ext cx="3318846" cy="182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7702">
            <a:off x="177199" y="460193"/>
            <a:ext cx="3062749" cy="167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575" y="1561839"/>
            <a:ext cx="5832647" cy="336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00" y="-81280"/>
            <a:ext cx="9433048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ГОРОДА  В 2020 ГОДУ (ПРОГНОЗ)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07727"/>
              </p:ext>
            </p:extLst>
          </p:nvPr>
        </p:nvGraphicFramePr>
        <p:xfrm>
          <a:off x="123880" y="764704"/>
          <a:ext cx="8964488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73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3" y="-447051"/>
            <a:ext cx="9689999" cy="730505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772" y="2208"/>
            <a:ext cx="394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3152" y="907827"/>
            <a:ext cx="1793328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56467" y="1991335"/>
            <a:ext cx="1796750" cy="12375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6476" y="3120003"/>
            <a:ext cx="1904936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13896" y="4291103"/>
            <a:ext cx="1800200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468" y="5481228"/>
            <a:ext cx="1800200" cy="122413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4" y="1009174"/>
            <a:ext cx="1684184" cy="11227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8" y="1984871"/>
            <a:ext cx="1551520" cy="12375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444488" y="1268760"/>
            <a:ext cx="60159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99992" y="2492896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96856" y="3661562"/>
            <a:ext cx="617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43313" y="4869160"/>
            <a:ext cx="4176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50081" y="6093296"/>
            <a:ext cx="617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220072" y="899428"/>
            <a:ext cx="345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0231" y="1268760"/>
            <a:ext cx="1913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35,5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2020198"/>
            <a:ext cx="343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среднее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81216" y="298014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детей и молодежи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60231" y="2492896"/>
            <a:ext cx="191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54,6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0230" y="3717032"/>
            <a:ext cx="2016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7,4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41743" y="4165319"/>
            <a:ext cx="331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специальное образование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04248" y="48691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0,4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41743" y="5376200"/>
            <a:ext cx="323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вопросы в области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04248" y="6093296"/>
            <a:ext cx="177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3,3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2" y="5481228"/>
            <a:ext cx="1930608" cy="12835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60" y="4254542"/>
            <a:ext cx="1806253" cy="12606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 descr="https://komkur.info/i/201806/SV7_13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8" y="3069461"/>
            <a:ext cx="2029311" cy="1358688"/>
          </a:xfrm>
          <a:prstGeom prst="rect">
            <a:avLst/>
          </a:prstGeom>
          <a:noFill/>
          <a:ln>
            <a:noFill/>
          </a:ln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39731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>
          <a:xfrm>
            <a:off x="7046324" y="2175297"/>
            <a:ext cx="1800200" cy="14944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64288" y="2187481"/>
            <a:ext cx="1656184" cy="16637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44208" y="598706"/>
            <a:ext cx="2220212" cy="15037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924447"/>
            <a:ext cx="2249414" cy="1360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767" y="-58925"/>
            <a:ext cx="936104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-1"/>
            <a:ext cx="399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195736" y="1535242"/>
            <a:ext cx="338437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endCxn id="1027" idx="1"/>
          </p:cNvCxnSpPr>
          <p:nvPr/>
        </p:nvCxnSpPr>
        <p:spPr>
          <a:xfrm flipV="1">
            <a:off x="3949945" y="2912179"/>
            <a:ext cx="3381569" cy="62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51720" y="4494220"/>
            <a:ext cx="39072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949945" y="5978655"/>
            <a:ext cx="31289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61304" y="1122996"/>
            <a:ext cx="1688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7505" y="2605276"/>
            <a:ext cx="3245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Поликлиники и амбулатории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3687" y="3851219"/>
            <a:ext cx="319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скорой медицинской помощи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54578" y="551695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Станция переливания крови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1446" y="1562440"/>
            <a:ext cx="207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57,1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67944" y="3049260"/>
            <a:ext cx="2166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37,1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4578" y="60137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1,9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54813" y="4497550"/>
            <a:ext cx="1867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5,8 млн. рублей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24" y="622298"/>
            <a:ext cx="2088741" cy="1565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73" y="3890664"/>
            <a:ext cx="2184469" cy="14105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13" y="2340965"/>
            <a:ext cx="2368489" cy="15761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3" y="724958"/>
            <a:ext cx="1643111" cy="16431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14" y="2102445"/>
            <a:ext cx="1660992" cy="1619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  <a:softEdge rad="1397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62" y="5297407"/>
            <a:ext cx="1743144" cy="15994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12" y="5516955"/>
            <a:ext cx="2230659" cy="13315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956182"/>
            <a:ext cx="1958296" cy="1560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182" y="-289833"/>
            <a:ext cx="9489702" cy="712152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95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519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-108520" y="701407"/>
            <a:ext cx="1440160" cy="150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331640" y="1268760"/>
            <a:ext cx="1433840" cy="1494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55776" y="2079020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699792" y="3456692"/>
            <a:ext cx="1433806" cy="141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707456" y="4581128"/>
            <a:ext cx="142438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147" name="Picture 3" descr="C:\Program Files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41" y="2281473"/>
            <a:ext cx="922630" cy="92354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259632" y="1067272"/>
            <a:ext cx="71287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766876" y="1943558"/>
            <a:ext cx="56886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24128" y="208306"/>
            <a:ext cx="3091420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на содержание детей-сирот и детей, оставшихся без попечения родителей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3528" y="5463537"/>
            <a:ext cx="137533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68244" y="100076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3,4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8" y="3508310"/>
            <a:ext cx="1377690" cy="13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18104" y="2282112"/>
            <a:ext cx="316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центров социального обслуживания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7290" y="2866887"/>
            <a:ext cx="1873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2,6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995936" y="2852936"/>
            <a:ext cx="4536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18104" y="1339315"/>
            <a:ext cx="2733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Государственная адресная социальная помощь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5070" y="1943558"/>
            <a:ext cx="1641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3,1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67944" y="3985597"/>
            <a:ext cx="45365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68144" y="340082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Помощь в обеспечении жильем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47290" y="4020053"/>
            <a:ext cx="1908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1,1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Прямая соединительная линия 39"/>
          <p:cNvCxnSpPr>
            <a:stCxn id="8" idx="6"/>
          </p:cNvCxnSpPr>
          <p:nvPr/>
        </p:nvCxnSpPr>
        <p:spPr>
          <a:xfrm flipV="1">
            <a:off x="3131840" y="5294260"/>
            <a:ext cx="5472608" cy="6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67764" y="4358607"/>
            <a:ext cx="273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Бесплатное обеспечение продуктами питания детей первых двух лет жизни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94746" y="529426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0,6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698864" y="6309320"/>
            <a:ext cx="68969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 descr="Картинки по запросу &quot;картинки дети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60" y="900049"/>
            <a:ext cx="1590040" cy="12127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266700"/>
          </a:effectLst>
        </p:spPr>
      </p:pic>
      <p:pic>
        <p:nvPicPr>
          <p:cNvPr id="60" name="Рисунок 59" descr="http://lenagold.ru/fon/clipart/b/bank/bank11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71" y="4774105"/>
            <a:ext cx="1142661" cy="1103167"/>
          </a:xfrm>
          <a:prstGeom prst="rect">
            <a:avLst/>
          </a:prstGeom>
          <a:noFill/>
          <a:ln>
            <a:noFill/>
          </a:ln>
          <a:effectLst>
            <a:softEdge rad="152400"/>
          </a:effectLst>
        </p:spPr>
      </p:pic>
      <p:sp>
        <p:nvSpPr>
          <p:cNvPr id="4" name="TextBox 3"/>
          <p:cNvSpPr txBox="1"/>
          <p:nvPr/>
        </p:nvSpPr>
        <p:spPr>
          <a:xfrm>
            <a:off x="5894742" y="5649542"/>
            <a:ext cx="249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Другие расходы на социальную политику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4746" y="6340678"/>
            <a:ext cx="1602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0,8 млн. рублей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50" y="2604734"/>
            <a:ext cx="2385026" cy="2322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70" y="1289109"/>
            <a:ext cx="1132513" cy="1473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49542"/>
            <a:ext cx="1375336" cy="102969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96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72"/>
            <a:ext cx="9162433" cy="6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376271"/>
            <a:ext cx="4608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311860" y="4081717"/>
            <a:ext cx="5305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84188" y="3115520"/>
            <a:ext cx="54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61564" y="5352872"/>
            <a:ext cx="5807982" cy="11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0" y="961046"/>
            <a:ext cx="1441416" cy="140864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341712" y="1498537"/>
            <a:ext cx="1254038" cy="12228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140182" y="2414695"/>
            <a:ext cx="1279690" cy="12692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140182" y="3701663"/>
            <a:ext cx="1279690" cy="122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603236" y="4884744"/>
            <a:ext cx="1385309" cy="141441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07092" y="5466046"/>
            <a:ext cx="1296144" cy="12643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676165" y="1797205"/>
            <a:ext cx="393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2215" y="2185022"/>
            <a:ext cx="208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1,1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4899" y="2721349"/>
            <a:ext cx="361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Музеи и постоянные выставки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2215" y="3136528"/>
            <a:ext cx="208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0,4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>
            <a:stCxn id="18" idx="6"/>
          </p:cNvCxnSpPr>
          <p:nvPr/>
        </p:nvCxnSpPr>
        <p:spPr>
          <a:xfrm flipV="1">
            <a:off x="2595750" y="2109943"/>
            <a:ext cx="596805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24899" y="764703"/>
            <a:ext cx="389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Дворцы, дома культуры, клубы, и другие учреждения клубного типа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09778" y="1498537"/>
            <a:ext cx="205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1,5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75656" y="1483234"/>
            <a:ext cx="70883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24899" y="3443199"/>
            <a:ext cx="382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организаций кинематографии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09779" y="4130931"/>
            <a:ext cx="187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0,6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9287" y="4945366"/>
            <a:ext cx="3941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парка культуры и отдыха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09779" y="5352872"/>
            <a:ext cx="203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0,2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1763688" y="6237312"/>
            <a:ext cx="68540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676165" y="5786030"/>
            <a:ext cx="388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вопросы в области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84003" y="6237312"/>
            <a:ext cx="208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0,1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74" y="1683203"/>
            <a:ext cx="1287629" cy="9391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23" y="878452"/>
            <a:ext cx="1578879" cy="14925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416" y="2428149"/>
            <a:ext cx="1502296" cy="12914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488" y="3683946"/>
            <a:ext cx="1469650" cy="12614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04" y="5481201"/>
            <a:ext cx="1599791" cy="1178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81" y="4884745"/>
            <a:ext cx="1351417" cy="13525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" y="2869045"/>
            <a:ext cx="1784091" cy="17840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"/>
            <a:ext cx="9162433" cy="6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216" y="332656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124744"/>
            <a:ext cx="2071256" cy="11579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2382296"/>
            <a:ext cx="1872208" cy="11852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48954" y="3756224"/>
            <a:ext cx="1874644" cy="12541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7" y="5223742"/>
            <a:ext cx="2141130" cy="12605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22776" y="1772816"/>
            <a:ext cx="63536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098" idx="3"/>
          </p:cNvCxnSpPr>
          <p:nvPr/>
        </p:nvCxnSpPr>
        <p:spPr>
          <a:xfrm>
            <a:off x="3843765" y="2987670"/>
            <a:ext cx="48439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52320" y="45091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90540" y="4155137"/>
            <a:ext cx="4785916" cy="278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18576" y="6093296"/>
            <a:ext cx="6057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99993" y="1311702"/>
            <a:ext cx="411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детско-юношеские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9641" y="18146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4,0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9370" y="2328566"/>
            <a:ext cx="399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государственные организации физической культуры и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4899" y="3767102"/>
            <a:ext cx="426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Поддержка клубов по видам 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0488" y="4155137"/>
            <a:ext cx="19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0,2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3953" y="3059668"/>
            <a:ext cx="176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1,6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26568" y="5223742"/>
            <a:ext cx="3917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 и спортивно – массовая работа с населением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0007" y="6154276"/>
            <a:ext cx="184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0,2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6256" y="5010393"/>
            <a:ext cx="174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56224"/>
            <a:ext cx="1915894" cy="12541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9" y="5231982"/>
            <a:ext cx="2155870" cy="13179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8" y="1042786"/>
            <a:ext cx="2084212" cy="13665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54" y="2345288"/>
            <a:ext cx="1894811" cy="12847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3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3"/>
            <a:ext cx="9162433" cy="6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048" y="116632"/>
            <a:ext cx="855988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Жилищно-коммунальные услуги и жилищное строительство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645860" y="1323074"/>
            <a:ext cx="2911535" cy="122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03561" y="2340696"/>
            <a:ext cx="61538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52320" y="45091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1643" y="3023030"/>
            <a:ext cx="51672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404328" y="3960046"/>
            <a:ext cx="2513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72223" y="1016652"/>
            <a:ext cx="278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Жилищное строительство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5846" y="1323074"/>
            <a:ext cx="180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0,3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07789" y="1999249"/>
            <a:ext cx="6049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Субсидирование жилищно-коммунальных услуг населению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057" y="2658764"/>
            <a:ext cx="532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Капитальный и текущий ремонт жилищного фонда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1698" y="3009050"/>
            <a:ext cx="182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8,0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55846" y="2331837"/>
            <a:ext cx="176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4,8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93589" y="3600443"/>
            <a:ext cx="2558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Благоустройство города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88485" y="3927174"/>
            <a:ext cx="184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13,3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1" y="1344788"/>
            <a:ext cx="1926160" cy="1243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38" y="2516503"/>
            <a:ext cx="1889184" cy="117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570119" y="4482755"/>
            <a:ext cx="391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лифтов в жилищном фонде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81014" y="5503370"/>
            <a:ext cx="177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1,3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85408" y="6155336"/>
            <a:ext cx="1824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0,1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Бюджет для граждан\картинки\стройка дом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11" y="939578"/>
            <a:ext cx="1573002" cy="1179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3596437" y="4825732"/>
            <a:ext cx="35683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600308" y="6207458"/>
            <a:ext cx="3309212" cy="20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619162" y="5503370"/>
            <a:ext cx="2557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10692" y="4804876"/>
            <a:ext cx="189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5,4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86630" y="5892720"/>
            <a:ext cx="391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расходы в области ЖКХ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70106" y="5140726"/>
            <a:ext cx="25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Замена тепловых сетей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3" descr="F:\Бюджет для граждан\картинки\благоустройство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42" y="3103183"/>
            <a:ext cx="1809866" cy="13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F:\Бюджет для граждан\картинки\лифт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278" y="4321476"/>
            <a:ext cx="1510355" cy="139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9" y="4390590"/>
            <a:ext cx="2022829" cy="1248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17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" y="-41544"/>
            <a:ext cx="9162433" cy="6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048" y="116632"/>
            <a:ext cx="8559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15816" y="1406966"/>
            <a:ext cx="49937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33897" y="2394482"/>
            <a:ext cx="5361607" cy="9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52320" y="45091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5757" y="4886865"/>
            <a:ext cx="50405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25922" y="5949280"/>
            <a:ext cx="55263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71801" y="1045925"/>
            <a:ext cx="58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Финансирование городской ветеринарной станции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86317" y="1400378"/>
            <a:ext cx="1923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0,3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411" y="2034680"/>
            <a:ext cx="548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Субсидирование расходов по перевозке пассажиров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5757" y="4264087"/>
            <a:ext cx="531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Возмещение разницы в ценах на твердое топливо, реализуемое населению горрайтопсбытом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8838" y="4832285"/>
            <a:ext cx="19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1,0 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19251" y="2431088"/>
            <a:ext cx="361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роллейбусами 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2,4 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28250" y="5586425"/>
            <a:ext cx="553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35364" y="5868259"/>
            <a:ext cx="184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0,2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 descr="F:\Бюджет для граждан\картинки\троллейбу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77" y="2122246"/>
            <a:ext cx="1724843" cy="1293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4" name="Picture 2" descr="Картинки по запросу &quot;бобруйск городской транспорт картинки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06" y="2601668"/>
            <a:ext cx="1887955" cy="1288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6" name="TextBox 35"/>
          <p:cNvSpPr txBox="1"/>
          <p:nvPr/>
        </p:nvSpPr>
        <p:spPr>
          <a:xfrm>
            <a:off x="2598710" y="2892178"/>
            <a:ext cx="30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автобусами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2,0 млн. рублей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Бюджет для граждан\картинки\ветстанция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55" y="668277"/>
            <a:ext cx="1689355" cy="1124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Картинки по запросу &quot;дров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5282">
            <a:off x="6509743" y="3948326"/>
            <a:ext cx="1495445" cy="1121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Картинки по запросу &quot;торфобрикет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743">
            <a:off x="7063410" y="4374935"/>
            <a:ext cx="1473198" cy="1023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43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3" y="-29072"/>
            <a:ext cx="9162433" cy="68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66073" y="260648"/>
            <a:ext cx="5904656" cy="12241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Капитальное строительство </a:t>
            </a:r>
          </a:p>
          <a:p>
            <a:pPr algn="ctr">
              <a:lnSpc>
                <a:spcPts val="14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680,0 тыс. рублей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2412504"/>
            <a:ext cx="3096344" cy="4228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Одноквартирный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жилой дом для семьи, воспитывающей детей-сирот и детей, оставшихся без попечения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250,0 тыс. рублей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1260" y="2412504"/>
            <a:ext cx="3096344" cy="4228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Помещение под размещение ангиографического комплекса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430,0 тыс. рублей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89" y="2667806"/>
            <a:ext cx="2701717" cy="17993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89" y="2875002"/>
            <a:ext cx="2228621" cy="15773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4796581" y="1484784"/>
            <a:ext cx="1421450" cy="83025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771800" y="1500808"/>
            <a:ext cx="1208060" cy="81423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5217"/>
            <a:ext cx="9144001" cy="68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88" y="332656"/>
            <a:ext cx="7679422" cy="511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480731"/>
            <a:ext cx="3240360" cy="207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1179"/>
            <a:ext cx="3024336" cy="204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96" y="4725144"/>
            <a:ext cx="1302441" cy="19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5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5" y="1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25297" y="2924944"/>
            <a:ext cx="6167181" cy="154632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Жилищная политика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января 2019 года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жилищный фонд – 5 435,4 тысяч квадратных метров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обеспеченность жильем – 25,1 квадратного метра на 1-го жителя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34675" y="4855812"/>
            <a:ext cx="6167181" cy="144061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маршрутов: автобусов – 45, троллейбусов – 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Протяженность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маршрутной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сети: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автобусов – 452 км., троллейбусов – 50,0 км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6697"/>
            <a:ext cx="2401770" cy="1921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:\Бюджет для граждан\картинки\автобу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81156"/>
            <a:ext cx="2329762" cy="158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09033" y="332654"/>
            <a:ext cx="6970297" cy="50405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 БОБРУЙСК В ЦИФРАХ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 descr="Картинки по запросу &quot;бобруйск население картинк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9121"/>
            <a:ext cx="2473778" cy="164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725298" y="1149902"/>
            <a:ext cx="6167182" cy="14440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      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 января 2019 года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–  216,8 тысяч человек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исленность занятых в экономике – 87,1 тысяч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454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3592" y="-959048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0512" y="1988840"/>
            <a:ext cx="6644240" cy="24406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больничных организаций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амбулаторно-поликлинических организаций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1 148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практикующих врачей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2 884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средних медицинских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работника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2 748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посещений врачей на амбулаторном приеме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врачами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на дому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1 966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больничных коек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20248" y="116632"/>
            <a:ext cx="6654504" cy="1800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территориальных центра социального обслуживания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населения   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 временного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пребывания лиц без определенного места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жительства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13 848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получателей адресной социальной помощи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30512" y="4509120"/>
            <a:ext cx="6644240" cy="22322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  </a:t>
            </a:r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начало учебного года 2019/2020)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учреждение дошкольного образования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них обучающихся – 9 820 человек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учреждения общего среднего  образования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 обучающихся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22 966 человек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учреждений дополнительного образования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 обучающихся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10 255 человек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2172771"/>
            <a:ext cx="2143125" cy="2143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29472"/>
            <a:ext cx="2223008" cy="22230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8" y="188640"/>
            <a:ext cx="2037133" cy="18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2"/>
            <a:ext cx="9144000" cy="684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88424" y="133717"/>
            <a:ext cx="6120680" cy="230891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52 400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человек, занимающихся физической культурой и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спортом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634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физкультурно- спортивных сооружения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специализированных учебно-спортивных учреждений </a:t>
            </a:r>
          </a:p>
          <a:p>
            <a:r>
              <a:rPr lang="ru-RU" sz="17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 обучающихся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3 521 человек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училище олимпийского резерва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нем обучающихся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202 человека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71800" y="2703402"/>
            <a:ext cx="6120680" cy="17281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Туризм и отдых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организаций, занимающихся туристической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деятельностью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14 300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иностранных туристов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санаторно-курортных, оздоровительных организации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4798312"/>
            <a:ext cx="6153928" cy="19168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музея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библиотек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кинотеатра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клубных учреждения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парк культуры и отдыха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237"/>
            <a:ext cx="2601710" cy="21836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10" y="4601955"/>
            <a:ext cx="2489091" cy="225604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6" y="2559387"/>
            <a:ext cx="2548118" cy="2016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79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54868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558" y="130325"/>
            <a:ext cx="8912097" cy="6597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определения бюджетного 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законодательства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ru-RU" sz="145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план формирования и использования денежных средств для обеспечения реализации задач и функций государства. Принимается на один финансовый год и действует с 1 января по 31 декабря календарного года.</a:t>
            </a:r>
          </a:p>
          <a:p>
            <a:pPr>
              <a:spcAft>
                <a:spcPts val="600"/>
              </a:spcAft>
            </a:pPr>
            <a:r>
              <a:rPr lang="ru-RU" sz="145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Бюджетная система Республики Беларусь</a:t>
            </a:r>
            <a:r>
              <a:rPr lang="ru-RU" sz="14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- регулируемая законодательством совокупность республиканского бюджета и местных бюджетов Республики Беларусь, основанная на экономических отношениях и государственном устройстве Республики Беларусь. Республиканский бюджет утверждается в форме закона, местные бюджеты – в форме решений местных Советов депутатов.</a:t>
            </a:r>
          </a:p>
          <a:p>
            <a:pPr>
              <a:spcAft>
                <a:spcPts val="600"/>
              </a:spcAft>
            </a:pPr>
            <a:r>
              <a:rPr lang="ru-RU" sz="145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регламентируемая законодательством деятельность государственных органов, иных участников бюджетного процесса по составлению, рассмотрению, утверждению и исполнению бюджетов, контролю за их исполнением, а также составлению, рассмотрению и утверждению отчетов об их исполнении.</a:t>
            </a:r>
          </a:p>
          <a:p>
            <a:pPr>
              <a:spcAft>
                <a:spcPts val="600"/>
              </a:spcAft>
            </a:pPr>
            <a:r>
              <a:rPr lang="ru-RU" sz="145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5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14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поступающие в бюджет денежные средства, за исключением средств, являющихся в соответствии с Бюджетным кодексом и иными актами бюджетного законодательства источниками финансирования дефицита бюджета.</a:t>
            </a:r>
          </a:p>
          <a:p>
            <a:pPr>
              <a:spcAft>
                <a:spcPts val="600"/>
              </a:spcAft>
            </a:pPr>
            <a:r>
              <a:rPr lang="ru-RU" sz="145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денежные средства, направляемые на финансовое обеспечение задач и функций государства.</a:t>
            </a:r>
          </a:p>
          <a:p>
            <a:pPr>
              <a:spcAft>
                <a:spcPts val="600"/>
              </a:spcAft>
            </a:pPr>
            <a:r>
              <a:rPr lang="ru-RU" sz="145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4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бюджетные средства, передаваемые из одного бюджета в другой бюджет на безвозвратной и безвозмездной основе.</a:t>
            </a:r>
          </a:p>
          <a:p>
            <a:pPr>
              <a:spcAft>
                <a:spcPts val="600"/>
              </a:spcAft>
            </a:pPr>
            <a:r>
              <a:rPr lang="ru-RU" sz="145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межбюджетный трансферт, предоставляемый из вышестоящего бюджета нижестоящему бюджету в случае, если собственных доходов недостаточно для сбалансированности нижестоящего бюджета.</a:t>
            </a:r>
          </a:p>
          <a:p>
            <a:pPr>
              <a:spcAft>
                <a:spcPts val="600"/>
              </a:spcAft>
            </a:pPr>
            <a:r>
              <a:rPr lang="ru-RU" sz="145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14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межбюджетный трансферт, предоставляемый другому бюджету на осуществление определенных целевых расходов.</a:t>
            </a:r>
          </a:p>
          <a:p>
            <a:pPr>
              <a:spcAft>
                <a:spcPts val="600"/>
              </a:spcAft>
            </a:pPr>
            <a:r>
              <a:rPr lang="ru-RU" sz="145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превышение расходов бюджета над его доходами.</a:t>
            </a:r>
          </a:p>
          <a:p>
            <a:pPr>
              <a:spcAft>
                <a:spcPts val="600"/>
              </a:spcAft>
            </a:pPr>
            <a:r>
              <a:rPr lang="ru-RU" sz="145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sz="14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превышение доходов бюджета над его расходами</a:t>
            </a:r>
            <a:r>
              <a:rPr lang="ru-RU" sz="14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" y="-17841"/>
            <a:ext cx="9144001" cy="68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 hidden="1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3360523"/>
              </p:ext>
            </p:extLst>
          </p:nvPr>
        </p:nvGraphicFramePr>
        <p:xfrm>
          <a:off x="468235" y="611627"/>
          <a:ext cx="8063513" cy="5614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43300" y="2420888"/>
            <a:ext cx="2113384" cy="1840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БЮДЖЕТНОГО ПРОЦЕССА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71" y="6752"/>
            <a:ext cx="91624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2531" y="260648"/>
            <a:ext cx="662473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7380B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 </a:t>
            </a:r>
            <a:endParaRPr lang="ru-RU" sz="2400" b="1" dirty="0">
              <a:solidFill>
                <a:srgbClr val="C738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213430856"/>
              </p:ext>
            </p:extLst>
          </p:nvPr>
        </p:nvGraphicFramePr>
        <p:xfrm>
          <a:off x="434662" y="4275112"/>
          <a:ext cx="1473042" cy="90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943348023"/>
              </p:ext>
            </p:extLst>
          </p:nvPr>
        </p:nvGraphicFramePr>
        <p:xfrm>
          <a:off x="5475453" y="1542796"/>
          <a:ext cx="1473042" cy="90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842372958"/>
              </p:ext>
            </p:extLst>
          </p:nvPr>
        </p:nvGraphicFramePr>
        <p:xfrm>
          <a:off x="3693174" y="2529740"/>
          <a:ext cx="1473042" cy="90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327724104"/>
              </p:ext>
            </p:extLst>
          </p:nvPr>
        </p:nvGraphicFramePr>
        <p:xfrm>
          <a:off x="2076742" y="3435752"/>
          <a:ext cx="1473042" cy="90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51520" y="5181124"/>
            <a:ext cx="1549267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бюджетов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58943" y="1196752"/>
            <a:ext cx="1956648" cy="19656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Составление, рассмотрение </a:t>
            </a: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утверждение отчетов об исполнении бюджетов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56656" y="2466608"/>
            <a:ext cx="1657717" cy="1152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за исполнением бюджетов</a:t>
            </a:r>
          </a:p>
        </p:txBody>
      </p:sp>
      <p:pic>
        <p:nvPicPr>
          <p:cNvPr id="31" name="Picture 10" descr="Картинки по запросу &quot;картинка исполнение бюджета&quot;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83000"/>
                    </a14:imgEffect>
                    <a14:imgEffect>
                      <a14:saturation sat="60000"/>
                    </a14:imgEffect>
                    <a14:imgEffect>
                      <a14:brightnessContrast bright="-4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168352" cy="219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2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28" y="955616"/>
            <a:ext cx="3255952" cy="2401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3608644" y="3450704"/>
            <a:ext cx="1488573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07704" y="4365104"/>
            <a:ext cx="1700941" cy="1445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утверждение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33482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8" y="-15218"/>
            <a:ext cx="9163928" cy="68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53217" y="3244334"/>
            <a:ext cx="343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  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684584" y="-664190"/>
            <a:ext cx="10369152" cy="7817048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800" b="1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5400" b="1" dirty="0" smtClean="0">
              <a:solidFill>
                <a:srgbClr val="1F497D"/>
              </a:solidFill>
              <a:effectLst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endParaRPr lang="ru-RU" sz="4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</a:p>
          <a:p>
            <a:pPr>
              <a:lnSpc>
                <a:spcPct val="70000"/>
              </a:lnSpc>
              <a:spcAft>
                <a:spcPts val="1000"/>
              </a:spcAft>
            </a:pPr>
            <a:endParaRPr lang="ru-RU" sz="3000" b="1" i="1" dirty="0">
              <a:solidFill>
                <a:srgbClr val="1F497D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70000"/>
              </a:lnSpc>
              <a:spcAft>
                <a:spcPts val="1000"/>
              </a:spcAft>
            </a:pPr>
            <a:r>
              <a:rPr lang="ru-RU" sz="3000" b="1" i="1" dirty="0" smtClean="0">
                <a:solidFill>
                  <a:srgbClr val="1F497D"/>
                </a:solidFill>
                <a:latin typeface="Times New Roman"/>
                <a:ea typeface="Calibri"/>
                <a:cs typeface="Times New Roman"/>
              </a:rPr>
              <a:t>            </a:t>
            </a:r>
            <a:endParaRPr lang="ru-RU" sz="26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1F497D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pic>
        <p:nvPicPr>
          <p:cNvPr id="5" name="Picture 2" descr="F:\вес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29" y="233193"/>
            <a:ext cx="2627413" cy="3011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весы Д-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646" y="4610791"/>
            <a:ext cx="2465836" cy="1964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весы Р-Д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78" y="4609159"/>
            <a:ext cx="2376264" cy="1951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923928" y="572907"/>
            <a:ext cx="4896544" cy="2331712"/>
          </a:xfrm>
          <a:prstGeom prst="ellipse">
            <a:avLst/>
          </a:prstGeom>
          <a:solidFill>
            <a:srgbClr val="C9E7FF"/>
          </a:solidFill>
          <a:ln>
            <a:solidFill>
              <a:srgbClr val="C5F7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 –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формирования и использования денежных средств для обеспечения реализации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 и функций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</a:p>
          <a:p>
            <a:pPr algn="ctr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148064" y="3557116"/>
            <a:ext cx="3240360" cy="914400"/>
          </a:xfrm>
          <a:prstGeom prst="ellipse">
            <a:avLst/>
          </a:prstGeom>
          <a:solidFill>
            <a:srgbClr val="CDE7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Профицитный бюджет – превышение доходов над расходами</a:t>
            </a:r>
            <a:endParaRPr lang="ru-RU" sz="1500" dirty="0"/>
          </a:p>
        </p:txBody>
      </p:sp>
      <p:sp>
        <p:nvSpPr>
          <p:cNvPr id="11" name="Овал 10"/>
          <p:cNvSpPr/>
          <p:nvPr/>
        </p:nvSpPr>
        <p:spPr>
          <a:xfrm>
            <a:off x="787690" y="3567499"/>
            <a:ext cx="3240360" cy="914400"/>
          </a:xfrm>
          <a:prstGeom prst="ellipse">
            <a:avLst/>
          </a:prstGeom>
          <a:solidFill>
            <a:srgbClr val="CDE7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Дефицитный бюджет - превышение </a:t>
            </a:r>
            <a:r>
              <a:rPr 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доходами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7376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сполнение бюджета города Бобруйска за 2018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</TotalTime>
  <Words>1873</Words>
  <Application>Microsoft Office PowerPoint</Application>
  <PresentationFormat>Экран (4:3)</PresentationFormat>
  <Paragraphs>656</Paragraphs>
  <Slides>29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Исполнение бюджета города Бобруйска за 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меры бюджетной политики                                                  в 2020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БЮДЖЕТА г. БОБРУЙСКА НА 2020 ГОД</vt:lpstr>
      <vt:lpstr>Государственные программы реализуются в соответствии с перечнем государственных программ на 2016-2020 годы, утвержденным Правительством. Программные расходы занимают  94,4 % расходов бюджета города Бобруйска.</vt:lpstr>
      <vt:lpstr>СТРУКТУРА РАСХОДОВ БЮДЖЕТА ГОРОДА  В 2020 ГОДУ (ПРОГНОЗ)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 Бобруйского горисполкома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ГОРОДА БОБРУЙСКА                ЗА 9 МЕСЯЦЕВ 2014 ГОДА</dc:title>
  <dc:creator>Борозна Светлана</dc:creator>
  <cp:lastModifiedBy>Макушинская Оксана</cp:lastModifiedBy>
  <cp:revision>441</cp:revision>
  <cp:lastPrinted>2020-02-28T09:46:11Z</cp:lastPrinted>
  <dcterms:created xsi:type="dcterms:W3CDTF">2014-10-21T13:47:08Z</dcterms:created>
  <dcterms:modified xsi:type="dcterms:W3CDTF">2020-02-28T13:58:13Z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1572650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