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omments/comment1.xml" ContentType="application/vnd.openxmlformats-officedocument.presentationml.comment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8"/>
  </p:notesMasterIdLst>
  <p:sldIdLst>
    <p:sldId id="318" r:id="rId2"/>
    <p:sldId id="321" r:id="rId3"/>
    <p:sldId id="320" r:id="rId4"/>
    <p:sldId id="303" r:id="rId5"/>
    <p:sldId id="282" r:id="rId6"/>
    <p:sldId id="313" r:id="rId7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розна Светлана Анатольевна" initials="БСА" lastIdx="7" clrIdx="0">
    <p:extLst>
      <p:ext uri="{19B8F6BF-5375-455C-9EA6-DF929625EA0E}">
        <p15:presenceInfo xmlns:p15="http://schemas.microsoft.com/office/powerpoint/2012/main" userId="S-1-5-21-901292189-1124696768-471799982-12944" providerId="AD"/>
      </p:ext>
    </p:extLst>
  </p:cmAuthor>
  <p:cmAuthor id="2" name="Макушинская Оксана Владимировна" initials="МОВ" lastIdx="1" clrIdx="1">
    <p:extLst>
      <p:ext uri="{19B8F6BF-5375-455C-9EA6-DF929625EA0E}">
        <p15:presenceInfo xmlns:p15="http://schemas.microsoft.com/office/powerpoint/2012/main" userId="S-1-5-21-901292189-1124696768-471799982-12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2E9"/>
    <a:srgbClr val="C46200"/>
    <a:srgbClr val="B45A00"/>
    <a:srgbClr val="FF2D2D"/>
    <a:srgbClr val="33CC33"/>
    <a:srgbClr val="FF66CC"/>
    <a:srgbClr val="4472C4"/>
    <a:srgbClr val="FFC000"/>
    <a:srgbClr val="B686DA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16.152.15\FileServer\_&#1054;&#1073;&#1097;&#1072;&#1103;\&#1044;&#1048;&#1040;&#1043;&#1056;&#1040;&#1052;&#1052;&#1067;\2023%20&#1043;&#1054;&#1044;\&#1087;&#1086;&#1083;&#1091;&#1075;&#1086;&#1076;&#1080;&#1077;%202023%20&#1075;&#1086;&#1076;&#1072;\&#1089;&#1083;&#1072;&#1081;&#1076;%20&#1086;&#1090;&#1088;&#1072;&#1089;&#1083;&#1080;%20&#1093;&#1086;&#1079;&#1103;&#1081;&#1089;&#1090;&#1074;&#1072;%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89;&#1083;&#1072;&#1081;&#1076;&#1099;\&#1089;&#1083;&#1072;&#1081;&#1076;%20&#1087;&#1077;&#1088;&#1074;&#1086;&#1086;&#1095;&#1077;&#1088;&#1077;&#1076;&#1085;&#1099;&#1077;.xls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16.152.15\FileServer\_&#1054;&#1073;&#1097;&#1072;&#1103;\&#1044;&#1048;&#1040;&#1043;&#1056;&#1040;&#1052;&#1052;&#1067;\2024%20&#1043;&#1054;&#1044;\&#1079;&#1072;%202024%20&#1075;&#1086;&#1076;\&#1086;&#1090;&#1076;&#1077;&#1083;&#1100;&#1085;&#1099;&#1077;%20&#1088;&#1072;&#1089;&#1093;&#1086;&#1076;&#109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16.152.15\FileServer\_&#1054;&#1073;&#1097;&#1072;&#1103;\&#1044;&#1048;&#1040;&#1043;&#1056;&#1040;&#1052;&#1052;&#1067;\2024%20&#1043;&#1054;&#1044;\&#1079;&#1072;%202024%20&#1075;&#1086;&#1076;\&#1086;&#1090;&#1076;&#1077;&#1083;&#1100;&#1085;&#1099;&#1077;%20&#1088;&#1072;&#1089;&#1093;&#1086;&#1076;&#109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16.152.15\FileServer\_&#1054;&#1073;&#1097;&#1072;&#1103;\&#1044;&#1048;&#1040;&#1043;&#1056;&#1040;&#1052;&#1052;&#1067;\2023%20&#1043;&#1054;&#1044;\&#1087;&#1086;&#1083;&#1091;&#1075;&#1086;&#1076;&#1080;&#1077;%202023%20&#1075;&#1086;&#1076;&#1072;\&#1086;&#1090;&#1088;&#1072;&#1089;&#1083;&#1077;&#1074;&#1072;&#1103;%20&#1089;&#1090;&#1088;&#1091;&#1082;&#1090;&#1091;&#1088;&#1072;%20&#1088;&#1072;&#1089;&#1093;&#1086;&#1076;&#1086;&#1074;.xls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D:\&#1089;&#1083;&#1072;&#1081;&#1076;&#1099;\&#1089;&#1083;&#1072;&#1081;&#1076;3.xls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10.16.152.15\FileServer\_&#1054;&#1073;&#1097;&#1072;&#1103;\&#1044;&#1048;&#1040;&#1043;&#1056;&#1040;&#1052;&#1052;&#1067;\2023%20&#1043;&#1054;&#1044;\&#1079;&#1072;%202023%20&#1075;&#1086;&#1076;\&#1089;&#1083;&#1072;&#1081;&#1076;%20&#1086;&#1090;&#1088;&#1072;&#1089;&#1083;&#1080;%20&#1093;&#1086;&#1079;&#1103;&#1081;&#1089;&#1090;&#1074;&#1072;%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73663857332097E-2"/>
          <c:y val="3.1888978147727176E-2"/>
          <c:w val="0.91118753809501563"/>
          <c:h val="0.742850570274518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rgbClr val="FF5B5B"/>
            </a:solidFill>
            <a:ln>
              <a:noFill/>
            </a:ln>
            <a:effectLst/>
          </c:spPr>
          <c:invertIfNegative val="0"/>
          <c:cat>
            <c:strRef>
              <c:f>Лист1!$B$1:$E$1</c:f>
              <c:strCache>
                <c:ptCount val="4"/>
                <c:pt idx="0">
                  <c:v>Поступления
2024 год
</c:v>
                </c:pt>
                <c:pt idx="1">
                  <c:v>Поступления
2025 год
</c:v>
                </c:pt>
                <c:pt idx="2">
                  <c:v>Первоначальный план
2025 год</c:v>
                </c:pt>
                <c:pt idx="3">
                  <c:v>Уточненный план
2025 год</c:v>
                </c:pt>
              </c:strCache>
            </c:strRef>
          </c:cat>
          <c:val>
            <c:numRef>
              <c:f>Лист1!$B$2:$E$2</c:f>
              <c:numCache>
                <c:formatCode>#,##0.0</c:formatCode>
                <c:ptCount val="4"/>
                <c:pt idx="0">
                  <c:v>226.6</c:v>
                </c:pt>
                <c:pt idx="1">
                  <c:v>251.5</c:v>
                </c:pt>
                <c:pt idx="2" formatCode="General">
                  <c:v>252.7</c:v>
                </c:pt>
                <c:pt idx="3" formatCode="General">
                  <c:v>250.8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4D-4016-B189-626DE9B12992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78A45A"/>
            </a:solidFill>
            <a:ln>
              <a:noFill/>
            </a:ln>
            <a:effectLst/>
          </c:spPr>
          <c:invertIfNegative val="0"/>
          <c:cat>
            <c:strRef>
              <c:f>Лист1!$B$1:$E$1</c:f>
              <c:strCache>
                <c:ptCount val="4"/>
                <c:pt idx="0">
                  <c:v>Поступления
2024 год
</c:v>
                </c:pt>
                <c:pt idx="1">
                  <c:v>Поступления
2025 год
</c:v>
                </c:pt>
                <c:pt idx="2">
                  <c:v>Первоначальный план
2025 год</c:v>
                </c:pt>
                <c:pt idx="3">
                  <c:v>Уточненный план
2025 год</c:v>
                </c:pt>
              </c:strCache>
            </c:str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308.5</c:v>
                </c:pt>
                <c:pt idx="1">
                  <c:v>356.7</c:v>
                </c:pt>
                <c:pt idx="2">
                  <c:v>353.5</c:v>
                </c:pt>
                <c:pt idx="3" formatCode="0.0">
                  <c:v>357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4D-4016-B189-626DE9B129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507712"/>
        <c:axId val="151509248"/>
      </c:barChart>
      <c:catAx>
        <c:axId val="15150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509248"/>
        <c:crosses val="autoZero"/>
        <c:auto val="1"/>
        <c:lblAlgn val="ctr"/>
        <c:lblOffset val="100"/>
        <c:noMultiLvlLbl val="0"/>
      </c:catAx>
      <c:valAx>
        <c:axId val="151509248"/>
        <c:scaling>
          <c:orientation val="minMax"/>
          <c:max val="6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507712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385673449762413"/>
          <c:y val="0.91227542332864475"/>
          <c:w val="0.67825034508673754"/>
          <c:h val="5.6839311347654312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9206199311187645E-3"/>
          <c:y val="4.389986265201015E-3"/>
          <c:w val="0.95802356204501871"/>
          <c:h val="0.97246047953736137"/>
        </c:manualLayout>
      </c:layout>
      <c:pie3DChart>
        <c:varyColors val="1"/>
        <c:ser>
          <c:idx val="0"/>
          <c:order val="0"/>
          <c:spPr>
            <a:solidFill>
              <a:srgbClr val="65A3FF"/>
            </a:solidFill>
            <a:scene3d>
              <a:camera prst="orthographicFront"/>
              <a:lightRig rig="threePt" dir="t"/>
            </a:scene3d>
            <a:sp3d prstMaterial="matte">
              <a:bevelT w="165100" prst="coolSlant"/>
            </a:sp3d>
          </c:spPr>
          <c:explosion val="13"/>
          <c:dPt>
            <c:idx val="0"/>
            <c:bubble3D val="0"/>
            <c:spPr>
              <a:solidFill>
                <a:srgbClr val="A9A3F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1-B40E-462D-A738-1C50CD0E33F5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3-B40E-462D-A738-1C50CD0E33F5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5-B40E-462D-A738-1C50CD0E33F5}"/>
              </c:ext>
            </c:extLst>
          </c:dPt>
          <c:dPt>
            <c:idx val="3"/>
            <c:bubble3D val="0"/>
            <c:spPr>
              <a:solidFill>
                <a:srgbClr val="DD23DD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65100" prst="coolSlant"/>
              </a:sp3d>
            </c:spPr>
            <c:extLst>
              <c:ext xmlns:c16="http://schemas.microsoft.com/office/drawing/2014/chart" uri="{C3380CC4-5D6E-409C-BE32-E72D297353CC}">
                <c16:uniqueId val="{00000007-B40E-462D-A738-1C50CD0E33F5}"/>
              </c:ext>
            </c:extLst>
          </c:dPt>
          <c:cat>
            <c:strRef>
              <c:f>'данные к диаграмме'!$B$8:$E$8</c:f>
              <c:strCache>
                <c:ptCount val="4"/>
                <c:pt idx="0">
                  <c:v>Жилищно-коммунальные услуги и жилищное строительство</c:v>
                </c:pt>
                <c:pt idx="1">
                  <c:v>Транспорт</c:v>
                </c:pt>
                <c:pt idx="2">
                  <c:v>Топливо и энергетика</c:v>
                </c:pt>
                <c:pt idx="3">
                  <c:v>Другие отрасли</c:v>
                </c:pt>
              </c:strCache>
            </c:strRef>
          </c:cat>
          <c:val>
            <c:numRef>
              <c:f>'данные к диаграмме'!$B$9:$E$9</c:f>
              <c:numCache>
                <c:formatCode>General</c:formatCode>
                <c:ptCount val="4"/>
                <c:pt idx="0">
                  <c:v>76.5</c:v>
                </c:pt>
                <c:pt idx="1">
                  <c:v>12.1</c:v>
                </c:pt>
                <c:pt idx="2">
                  <c:v>1.2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40E-462D-A738-1C50CD0E3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416666666666666E-2"/>
          <c:y val="2.8981743090628245E-2"/>
          <c:w val="0.95416666666666672"/>
          <c:h val="0.786873908947838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2025, млн</c:v>
                </c:pt>
              </c:strCache>
            </c:strRef>
          </c:tx>
          <c:spPr>
            <a:solidFill>
              <a:srgbClr val="C462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Налоги на собственность</c:v>
                </c:pt>
                <c:pt idx="3">
                  <c:v>Налог при УСН</c:v>
                </c:pt>
                <c:pt idx="4">
                  <c:v>Прочие налоговые доходы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111.4</c:v>
                </c:pt>
                <c:pt idx="1">
                  <c:v>63.9</c:v>
                </c:pt>
                <c:pt idx="2" formatCode="0.0">
                  <c:v>22</c:v>
                </c:pt>
                <c:pt idx="3">
                  <c:v>14.7</c:v>
                </c:pt>
                <c:pt idx="4">
                  <c:v>8.4</c:v>
                </c:pt>
                <c:pt idx="5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FE-4574-9233-7C6E1359C0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7502079"/>
        <c:axId val="720397295"/>
      </c:barChart>
      <c:valAx>
        <c:axId val="720397295"/>
        <c:scaling>
          <c:orientation val="minMax"/>
          <c:max val="1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7502079"/>
        <c:crosses val="autoZero"/>
        <c:crossBetween val="between"/>
        <c:majorUnit val="10"/>
      </c:valAx>
      <c:catAx>
        <c:axId val="4975020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2039729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3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541522035040368"/>
          <c:y val="8.0998925600424557E-2"/>
          <c:w val="0.51845752459302175"/>
          <c:h val="0.744808366302780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 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70AD47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8D5-42F1-8574-00613D68C97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D5-42F1-8574-00613D68C977}"/>
              </c:ext>
            </c:extLst>
          </c:dPt>
          <c:dPt>
            <c:idx val="2"/>
            <c:bubble3D val="0"/>
            <c:spPr>
              <a:solidFill>
                <a:srgbClr val="B686DA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8D5-42F1-8574-00613D68C977}"/>
              </c:ext>
            </c:extLst>
          </c:dPt>
          <c:dPt>
            <c:idx val="3"/>
            <c:bubble3D val="0"/>
            <c:spPr>
              <a:solidFill>
                <a:srgbClr val="4472C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8D5-42F1-8574-00613D68C977}"/>
              </c:ext>
            </c:extLst>
          </c:dPt>
          <c:dPt>
            <c:idx val="4"/>
            <c:bubble3D val="0"/>
            <c:spPr>
              <a:solidFill>
                <a:srgbClr val="FF66CC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8D5-42F1-8574-00613D68C977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8D5-42F1-8574-00613D68C977}"/>
              </c:ext>
            </c:extLst>
          </c:dPt>
          <c:dPt>
            <c:idx val="6"/>
            <c:bubble3D val="0"/>
            <c:spPr>
              <a:solidFill>
                <a:srgbClr val="33CC3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8D5-42F1-8574-00613D68C977}"/>
              </c:ext>
            </c:extLst>
          </c:dPt>
          <c:dPt>
            <c:idx val="7"/>
            <c:bubble3D val="0"/>
            <c:spPr>
              <a:solidFill>
                <a:srgbClr val="A5A5A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8D5-42F1-8574-00613D68C977}"/>
              </c:ext>
            </c:extLst>
          </c:dPt>
          <c:dPt>
            <c:idx val="8"/>
            <c:bubble3D val="0"/>
            <c:spPr>
              <a:solidFill>
                <a:srgbClr val="FF3B3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8D5-42F1-8574-00613D68C97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38,0%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D5-42F1-8574-00613D68C97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13,7%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D5-42F1-8574-00613D68C97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13,1%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D5-42F1-8574-00613D68C97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8,6%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D5-42F1-8574-00613D68C97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6,2%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D5-42F1-8574-00613D68C97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4,4%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D5-42F1-8574-00613D68C977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4,4%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D5-42F1-8574-00613D68C977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4,0%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D5-42F1-8574-00613D68C977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7,6%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D5-42F1-8574-00613D68C97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Компенсации расходов государства</c:v>
                </c:pt>
                <c:pt idx="1">
                  <c:v>Доходы от приватизации (продажи) жилых помещений </c:v>
                </c:pt>
                <c:pt idx="2">
                  <c:v>Доходы от сдачи в аренду и продажи земельных участков</c:v>
                </c:pt>
                <c:pt idx="3">
                  <c:v>Дивиденды по акциям и часть прибыли унитарных предприятий</c:v>
                </c:pt>
                <c:pt idx="4">
                  <c:v>Штрафы и удержания</c:v>
                </c:pt>
                <c:pt idx="5">
                  <c:v>Проценты банка от размещения средств бюджета</c:v>
                </c:pt>
                <c:pt idx="6">
                  <c:v>Компенсация стоимости удаляемых объектов растительного мира</c:v>
                </c:pt>
                <c:pt idx="7">
                  <c:v>Плата за размещение наружной рекламы</c:v>
                </c:pt>
                <c:pt idx="8">
                  <c:v>Прочие неналоговые доходы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11.8</c:v>
                </c:pt>
                <c:pt idx="1">
                  <c:v>4.3</c:v>
                </c:pt>
                <c:pt idx="2">
                  <c:v>4.0999999999999996</c:v>
                </c:pt>
                <c:pt idx="3">
                  <c:v>2.7</c:v>
                </c:pt>
                <c:pt idx="4">
                  <c:v>1.9</c:v>
                </c:pt>
                <c:pt idx="5">
                  <c:v>1.4</c:v>
                </c:pt>
                <c:pt idx="6">
                  <c:v>1.4</c:v>
                </c:pt>
                <c:pt idx="7">
                  <c:v>1.3</c:v>
                </c:pt>
                <c:pt idx="8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5F-4B94-8858-B12906B07C5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45"/>
      </c:doughnut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>
                    <a:alpha val="99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3.4693977091976233E-2"/>
          <c:y val="3.5430207496661967E-2"/>
          <c:w val="0.42337165789167058"/>
          <c:h val="0.862019293776916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структура  расходов  бюджета </a:t>
            </a:r>
          </a:p>
          <a:p>
            <a:pPr>
              <a:defRPr sz="2000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Бобруйска</a:t>
            </a:r>
            <a:r>
              <a:rPr lang="ru-RU" sz="200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</a:t>
            </a:r>
          </a:p>
        </c:rich>
      </c:tx>
      <c:layout>
        <c:manualLayout>
          <c:xMode val="edge"/>
          <c:yMode val="edge"/>
          <c:x val="0.20038962380640812"/>
          <c:y val="6.36005024032710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359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649633743782989"/>
          <c:y val="0.19680234454859827"/>
          <c:w val="0.30374412735582201"/>
          <c:h val="0.43729719002153156"/>
        </c:manualLayout>
      </c:layout>
      <c:pie3DChart>
        <c:varyColors val="1"/>
        <c:ser>
          <c:idx val="0"/>
          <c:order val="0"/>
          <c:tx>
            <c:strRef>
              <c:f>Лист1!$B$3</c:f>
              <c:strCache>
                <c:ptCount val="1"/>
                <c:pt idx="0">
                  <c:v>Структура расходов бюджета г. Бобруйска за 2025 год</c:v>
                </c:pt>
              </c:strCache>
            </c:strRef>
          </c:tx>
          <c:dPt>
            <c:idx val="0"/>
            <c:bubble3D val="0"/>
            <c:explosion val="20"/>
            <c:spPr>
              <a:solidFill>
                <a:srgbClr val="0066FF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5634-49B6-A2A1-BC8F753CCE28}"/>
              </c:ext>
            </c:extLst>
          </c:dPt>
          <c:dPt>
            <c:idx val="1"/>
            <c:bubble3D val="0"/>
            <c:explosion val="6"/>
            <c:spPr>
              <a:solidFill>
                <a:srgbClr val="DA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5634-49B6-A2A1-BC8F753CCE28}"/>
              </c:ext>
            </c:extLst>
          </c:dPt>
          <c:dPt>
            <c:idx val="2"/>
            <c:bubble3D val="0"/>
            <c:explosion val="1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5634-49B6-A2A1-BC8F753CCE28}"/>
              </c:ext>
            </c:extLst>
          </c:dPt>
          <c:dLbls>
            <c:dLbl>
              <c:idx val="0"/>
              <c:layout>
                <c:manualLayout>
                  <c:x val="-3.8281916437500355E-2"/>
                  <c:y val="-0.199769324039235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34-49B6-A2A1-BC8F753CCE28}"/>
                </c:ext>
              </c:extLst>
            </c:dLbl>
            <c:dLbl>
              <c:idx val="1"/>
              <c:layout>
                <c:manualLayout>
                  <c:x val="-1.9756681900695125E-4"/>
                  <c:y val="-9.5497400987407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34-49B6-A2A1-BC8F753CCE28}"/>
                </c:ext>
              </c:extLst>
            </c:dLbl>
            <c:dLbl>
              <c:idx val="2"/>
              <c:layout>
                <c:manualLayout>
                  <c:x val="4.2714821938968799E-2"/>
                  <c:y val="-3.30239076534939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141086125555272E-2"/>
                      <c:h val="6.49273309554361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634-49B6-A2A1-BC8F753CCE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Лист1!$B$5:$B$7</c:f>
              <c:strCache>
                <c:ptCount val="3"/>
                <c:pt idx="0">
                  <c:v>Первоочередные статьи расходов
(478,7 млн рублей)</c:v>
                </c:pt>
                <c:pt idx="1">
                  <c:v>Капитальные расходы (без капитальных бюджетных трансфертов;  27,0 млн рублей)</c:v>
                </c:pt>
                <c:pt idx="2">
                  <c:v>Другие расходы  (107,6 млн рублей)</c:v>
                </c:pt>
              </c:strCache>
            </c:strRef>
          </c:cat>
          <c:val>
            <c:numRef>
              <c:f>Лист1!$C$5:$C$7</c:f>
              <c:numCache>
                <c:formatCode>0.0%</c:formatCode>
                <c:ptCount val="3"/>
                <c:pt idx="0">
                  <c:v>0.78100000000000003</c:v>
                </c:pt>
                <c:pt idx="1">
                  <c:v>4.3999999999999997E-2</c:v>
                </c:pt>
                <c:pt idx="2">
                  <c:v>0.17499999999999999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34-49B6-A2A1-BC8F753CCE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27691331362257E-2"/>
          <c:y val="0.56814496835511874"/>
          <c:w val="0.37560768031169911"/>
          <c:h val="0.254402417407947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110693719216381"/>
          <c:y val="8.9551725219354783E-2"/>
          <c:w val="0.44258026114382354"/>
          <c:h val="0.777831837283694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0066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1499987834647595E-3"/>
                  <c:y val="2.499378112390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78006666612604E-2"/>
                      <c:h val="8.68529023258596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873-40DA-8CEA-212516499899}"/>
                </c:ext>
              </c:extLst>
            </c:dLbl>
            <c:dLbl>
              <c:idx val="1"/>
              <c:layout>
                <c:manualLayout>
                  <c:x val="7.7249981751972814E-3"/>
                  <c:y val="4.99871686480478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873-40DA-8CEA-212516499899}"/>
                </c:ext>
              </c:extLst>
            </c:dLbl>
            <c:dLbl>
              <c:idx val="2"/>
              <c:layout>
                <c:manualLayout>
                  <c:x val="2.8222272395150923E-3"/>
                  <c:y val="1.0673268965957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D4-48AF-9363-92A45E1DDA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Лист1!$A$6:$A$8</c:f>
              <c:strCache>
                <c:ptCount val="3"/>
                <c:pt idx="0">
                  <c:v>Оплата коммунальных услуг</c:v>
                </c:pt>
                <c:pt idx="1">
                  <c:v>Лекарственные средства и изделия медицинского назначения</c:v>
                </c:pt>
                <c:pt idx="2">
                  <c:v>Оплата текущего содержания благоустройства</c:v>
                </c:pt>
              </c:strCache>
            </c:strRef>
          </c:cat>
          <c:val>
            <c:numRef>
              <c:f>Лист1!$B$6:$B$8</c:f>
              <c:numCache>
                <c:formatCode>0.0</c:formatCode>
                <c:ptCount val="3"/>
                <c:pt idx="0">
                  <c:v>23.9</c:v>
                </c:pt>
                <c:pt idx="1">
                  <c:v>17.600000000000001</c:v>
                </c:pt>
                <c:pt idx="2">
                  <c:v>23.2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1A-4E4E-8FA1-01E69490295C}"/>
            </c:ext>
          </c:extLst>
        </c:ser>
        <c:ser>
          <c:idx val="1"/>
          <c:order val="1"/>
          <c:tx>
            <c:strRef>
              <c:f>Лист1!$C$5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78A45A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299997566929803E-2"/>
                  <c:y val="1.99948674592191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873-40DA-8CEA-212516499899}"/>
                </c:ext>
              </c:extLst>
            </c:dLbl>
            <c:dLbl>
              <c:idx val="1"/>
              <c:layout>
                <c:manualLayout>
                  <c:x val="1.80249957421269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873-40DA-8CEA-212516499899}"/>
                </c:ext>
              </c:extLst>
            </c:dLbl>
            <c:dLbl>
              <c:idx val="2"/>
              <c:layout>
                <c:manualLayout>
                  <c:x val="-2.8222272395150923E-3"/>
                  <c:y val="5.33663448297886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D4-48AF-9363-92A45E1DDA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Лист1!$A$6:$A$8</c:f>
              <c:strCache>
                <c:ptCount val="3"/>
                <c:pt idx="0">
                  <c:v>Оплата коммунальных услуг</c:v>
                </c:pt>
                <c:pt idx="1">
                  <c:v>Лекарственные средства и изделия медицинского назначения</c:v>
                </c:pt>
                <c:pt idx="2">
                  <c:v>Оплата текущего содержания благоустройства</c:v>
                </c:pt>
              </c:strCache>
            </c:strRef>
          </c:cat>
          <c:val>
            <c:numRef>
              <c:f>Лист1!$C$6:$C$8</c:f>
              <c:numCache>
                <c:formatCode>0.0</c:formatCode>
                <c:ptCount val="3"/>
                <c:pt idx="0">
                  <c:v>25.2</c:v>
                </c:pt>
                <c:pt idx="1">
                  <c:v>19.399999999999999</c:v>
                </c:pt>
                <c:pt idx="2">
                  <c:v>26.6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1A-4E4E-8FA1-01E69490295C}"/>
            </c:ext>
          </c:extLst>
        </c:ser>
        <c:ser>
          <c:idx val="2"/>
          <c:order val="2"/>
          <c:tx>
            <c:strRef>
              <c:f>Лист1!$D$5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3174994525591752E-2"/>
                  <c:y val="-9.99723692973304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778006666612604E-2"/>
                      <c:h val="8.68529023258596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2873-40DA-8CEA-212516499899}"/>
                </c:ext>
              </c:extLst>
            </c:dLbl>
            <c:dLbl>
              <c:idx val="2"/>
              <c:layout>
                <c:manualLayout>
                  <c:x val="-1.756594946240559E-2"/>
                  <c:y val="2.668527345209211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5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98770352676863"/>
                      <c:h val="0.15446909521354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B3D4-48AF-9363-92A45E1DDA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5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Лист1!$A$6:$A$8</c:f>
              <c:strCache>
                <c:ptCount val="3"/>
                <c:pt idx="0">
                  <c:v>Оплата коммунальных услуг</c:v>
                </c:pt>
                <c:pt idx="1">
                  <c:v>Лекарственные средства и изделия медицинского назначения</c:v>
                </c:pt>
                <c:pt idx="2">
                  <c:v>Оплата текущего содержания благоустройства</c:v>
                </c:pt>
              </c:strCache>
            </c:strRef>
          </c:cat>
          <c:val>
            <c:numRef>
              <c:f>Лист1!$D$6:$D$8</c:f>
              <c:numCache>
                <c:formatCode>0.0</c:formatCode>
                <c:ptCount val="3"/>
                <c:pt idx="0">
                  <c:v>29.4</c:v>
                </c:pt>
                <c:pt idx="1">
                  <c:v>22.1</c:v>
                </c:pt>
                <c:pt idx="2">
                  <c:v>34.799999999999997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1A-4E4E-8FA1-01E694902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55346927"/>
        <c:axId val="256349839"/>
      </c:barChart>
      <c:catAx>
        <c:axId val="3553469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56349839"/>
        <c:crosses val="autoZero"/>
        <c:auto val="1"/>
        <c:lblAlgn val="ctr"/>
        <c:lblOffset val="100"/>
        <c:noMultiLvlLbl val="0"/>
      </c:catAx>
      <c:valAx>
        <c:axId val="256349839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3553469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453351028179608"/>
          <c:y val="0.84203142664822417"/>
          <c:w val="0.5396440704783475"/>
          <c:h val="9.54066227700869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628399313656508E-2"/>
          <c:y val="0.14884628356118795"/>
          <c:w val="0.92945228307965777"/>
          <c:h val="0.568846108602312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'Лист1 (2)'!$A$6</c:f>
              <c:strCache>
                <c:ptCount val="1"/>
                <c:pt idx="0">
                  <c:v>Расходы на заработную плату (с учетом начислений)</c:v>
                </c:pt>
              </c:strCache>
            </c:strRef>
          </c:tx>
          <c:spPr>
            <a:solidFill>
              <a:srgbClr val="79A45B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9.6201432164101808E-3"/>
                  <c:y val="5.1873321264957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9FC-4C8C-B716-F1F36360DE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'Лист1 (2)'!$B$5:$D$5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'Лист1 (2)'!$B$6:$D$6</c:f>
              <c:numCache>
                <c:formatCode>0.0</c:formatCode>
                <c:ptCount val="3"/>
                <c:pt idx="0">
                  <c:v>266.5</c:v>
                </c:pt>
                <c:pt idx="1">
                  <c:v>310.5</c:v>
                </c:pt>
                <c:pt idx="2">
                  <c:v>364.9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00-47F4-88B7-E334003E22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2926863"/>
        <c:axId val="381332431"/>
      </c:barChart>
      <c:catAx>
        <c:axId val="342926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81332431"/>
        <c:crosses val="autoZero"/>
        <c:auto val="1"/>
        <c:lblAlgn val="ctr"/>
        <c:lblOffset val="100"/>
        <c:noMultiLvlLbl val="0"/>
      </c:catAx>
      <c:valAx>
        <c:axId val="381332431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42926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5. Структура расходов бюджета города Бобруйска </a:t>
            </a:r>
          </a:p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январь-июнь 2023 г.</a:t>
            </a:r>
          </a:p>
        </c:rich>
      </c:tx>
      <c:layout>
        <c:manualLayout>
          <c:xMode val="edge"/>
          <c:yMode val="edge"/>
          <c:x val="0.17824621006783145"/>
          <c:y val="3.743622047244094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355069806014541"/>
          <c:y val="0.3032446544181977"/>
          <c:w val="0.36719178396123509"/>
          <c:h val="0.5259584951881014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5624016681633581"/>
          <c:y val="0.42944405949256337"/>
          <c:w val="0.40530107242842484"/>
          <c:h val="0.47198530183727028"/>
        </c:manualLayout>
      </c:layout>
      <c:overlay val="0"/>
      <c:txPr>
        <a:bodyPr/>
        <a:lstStyle/>
        <a:p>
          <a:pPr>
            <a:defRPr sz="1500" b="1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города Бобруйска</a:t>
            </a:r>
          </a:p>
          <a:p>
            <a:pPr>
              <a:defRPr sz="20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</a:t>
            </a:r>
          </a:p>
        </c:rich>
      </c:tx>
      <c:layout>
        <c:manualLayout>
          <c:xMode val="edge"/>
          <c:yMode val="edge"/>
          <c:x val="0.14077580927384076"/>
          <c:y val="6.166796020064062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3787073490813643E-2"/>
          <c:y val="0.32503578255478632"/>
          <c:w val="0.37918941382327215"/>
          <c:h val="0.50889720455762322"/>
        </c:manualLayout>
      </c:layout>
      <c:pieChart>
        <c:varyColors val="1"/>
        <c:ser>
          <c:idx val="0"/>
          <c:order val="0"/>
          <c:tx>
            <c:strRef>
              <c:f>Лист1!$B$3</c:f>
              <c:strCache>
                <c:ptCount val="1"/>
                <c:pt idx="0">
                  <c:v>Слайд 5. Структура расходов бюджета г. Бобруйска за   2025 год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rgbClr val="7067EB"/>
              </a:solidFill>
              <a:ln>
                <a:solidFill>
                  <a:schemeClr val="accent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56BE-429B-BA3F-C7E2E3EA54F9}"/>
              </c:ext>
            </c:extLst>
          </c:dPt>
          <c:dPt>
            <c:idx val="1"/>
            <c:bubble3D val="0"/>
            <c:explosion val="3"/>
            <c:spPr>
              <a:solidFill>
                <a:srgbClr val="F62CD0"/>
              </a:solidFill>
            </c:spPr>
            <c:extLst>
              <c:ext xmlns:c16="http://schemas.microsoft.com/office/drawing/2014/chart" uri="{C3380CC4-5D6E-409C-BE32-E72D297353CC}">
                <c16:uniqueId val="{00000003-56BE-429B-BA3F-C7E2E3EA54F9}"/>
              </c:ext>
            </c:extLst>
          </c:dPt>
          <c:dPt>
            <c:idx val="2"/>
            <c:bubble3D val="0"/>
            <c:explosion val="8"/>
            <c:spPr>
              <a:solidFill>
                <a:srgbClr val="55C75A"/>
              </a:solidFill>
            </c:spPr>
            <c:extLst>
              <c:ext xmlns:c16="http://schemas.microsoft.com/office/drawing/2014/chart" uri="{C3380CC4-5D6E-409C-BE32-E72D297353CC}">
                <c16:uniqueId val="{00000005-56BE-429B-BA3F-C7E2E3EA54F9}"/>
              </c:ext>
            </c:extLst>
          </c:dPt>
          <c:dPt>
            <c:idx val="3"/>
            <c:bubble3D val="0"/>
            <c:explosion val="12"/>
            <c:spPr>
              <a:solidFill>
                <a:srgbClr val="FFFF99"/>
              </a:solidFill>
            </c:spPr>
            <c:extLst>
              <c:ext xmlns:c16="http://schemas.microsoft.com/office/drawing/2014/chart" uri="{C3380CC4-5D6E-409C-BE32-E72D297353CC}">
                <c16:uniqueId val="{00000007-56BE-429B-BA3F-C7E2E3EA54F9}"/>
              </c:ext>
            </c:extLst>
          </c:dPt>
          <c:dPt>
            <c:idx val="4"/>
            <c:bubble3D val="0"/>
            <c:explosion val="12"/>
            <c:spPr>
              <a:solidFill>
                <a:srgbClr val="FF5050"/>
              </a:solidFill>
            </c:spPr>
            <c:extLst>
              <c:ext xmlns:c16="http://schemas.microsoft.com/office/drawing/2014/chart" uri="{C3380CC4-5D6E-409C-BE32-E72D297353CC}">
                <c16:uniqueId val="{00000009-56BE-429B-BA3F-C7E2E3EA54F9}"/>
              </c:ext>
            </c:extLst>
          </c:dPt>
          <c:dPt>
            <c:idx val="5"/>
            <c:bubble3D val="0"/>
            <c:explosion val="12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B-56BE-429B-BA3F-C7E2E3EA54F9}"/>
              </c:ext>
            </c:extLst>
          </c:dPt>
          <c:dLbls>
            <c:dLbl>
              <c:idx val="0"/>
              <c:layout>
                <c:manualLayout>
                  <c:x val="-0.12525634295713042"/>
                  <c:y val="6.3897691834415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BE-429B-BA3F-C7E2E3EA54F9}"/>
                </c:ext>
              </c:extLst>
            </c:dLbl>
            <c:dLbl>
              <c:idx val="1"/>
              <c:layout>
                <c:manualLayout>
                  <c:x val="5.6853783902012248E-2"/>
                  <c:y val="-0.17085729600127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BE-429B-BA3F-C7E2E3EA54F9}"/>
                </c:ext>
              </c:extLst>
            </c:dLbl>
            <c:dLbl>
              <c:idx val="2"/>
              <c:layout>
                <c:manualLayout>
                  <c:x val="1.3530402449693788E-2"/>
                  <c:y val="-1.0151501986680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BE-429B-BA3F-C7E2E3EA54F9}"/>
                </c:ext>
              </c:extLst>
            </c:dLbl>
            <c:dLbl>
              <c:idx val="3"/>
              <c:layout>
                <c:manualLayout>
                  <c:x val="8.5503062117235351E-3"/>
                  <c:y val="1.5686349909354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BE-429B-BA3F-C7E2E3EA54F9}"/>
                </c:ext>
              </c:extLst>
            </c:dLbl>
            <c:dLbl>
              <c:idx val="4"/>
              <c:layout>
                <c:manualLayout>
                  <c:x val="6.9444444444444189E-3"/>
                  <c:y val="7.17316936567129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083333333333343E-2"/>
                      <c:h val="3.63476197409331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6BE-429B-BA3F-C7E2E3EA54F9}"/>
                </c:ext>
              </c:extLst>
            </c:dLbl>
            <c:dLbl>
              <c:idx val="5"/>
              <c:layout>
                <c:manualLayout>
                  <c:x val="1.2387248468941356E-2"/>
                  <c:y val="5.3343599413858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6BE-429B-BA3F-C7E2E3EA54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Лист1!$B$5:$B$10</c:f>
              <c:strCache>
                <c:ptCount val="6"/>
                <c:pt idx="0">
                  <c:v>Здравоохранение 220,7 млн рублей)</c:v>
                </c:pt>
                <c:pt idx="1">
                  <c:v>Образование (219,9 млн рублей)</c:v>
                </c:pt>
                <c:pt idx="2">
                  <c:v>Отрасли хозяйства (90,8 млн рублей)</c:v>
                </c:pt>
                <c:pt idx="3">
                  <c:v>Физическая культура, спорт, культура и средства массовой информации (33,2 млн рублей)</c:v>
                </c:pt>
                <c:pt idx="4">
                  <c:v>Социальная политика (20,9 млн рублей)</c:v>
                </c:pt>
                <c:pt idx="5">
                  <c:v>Другие расходы (27,8 млн рублей)</c:v>
                </c:pt>
              </c:strCache>
            </c:strRef>
          </c:cat>
          <c:val>
            <c:numRef>
              <c:f>Лист1!$C$5:$C$10</c:f>
              <c:numCache>
                <c:formatCode>0.0%</c:formatCode>
                <c:ptCount val="6"/>
                <c:pt idx="0">
                  <c:v>0.36</c:v>
                </c:pt>
                <c:pt idx="1">
                  <c:v>0.35899999999999999</c:v>
                </c:pt>
                <c:pt idx="2">
                  <c:v>0.14799999999999999</c:v>
                </c:pt>
                <c:pt idx="3">
                  <c:v>5.3999999999999999E-2</c:v>
                </c:pt>
                <c:pt idx="4">
                  <c:v>3.4000000000000002E-2</c:v>
                </c:pt>
                <c:pt idx="5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6BE-429B-BA3F-C7E2E3EA54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49811373578302715"/>
          <c:y val="0.39827363116317077"/>
          <c:w val="0.49557884951881015"/>
          <c:h val="0.52783979630655931"/>
        </c:manualLayout>
      </c:layout>
      <c:overlay val="0"/>
      <c:txPr>
        <a:bodyPr/>
        <a:lstStyle/>
        <a:p>
          <a:pPr>
            <a:defRPr sz="1500" b="0" i="1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870980980964473E-2"/>
          <c:y val="1.9755419555448121E-2"/>
          <c:w val="0.52664215659424296"/>
          <c:h val="0.942370364258900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'данные к диаграмме'!$A$2</c:f>
              <c:strCache>
                <c:ptCount val="1"/>
                <c:pt idx="0">
                  <c:v>Благоустройство
38,9 млн рублей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1171FF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2-B828-4F1F-A536-DD7992940091}"/>
              </c:ext>
            </c:extLst>
          </c:dPt>
          <c:val>
            <c:numRef>
              <c:f>'данные к диаграмме'!$A$3</c:f>
              <c:numCache>
                <c:formatCode>0.0</c:formatCode>
                <c:ptCount val="1"/>
                <c:pt idx="0">
                  <c:v>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49-441C-835D-9594AF415729}"/>
            </c:ext>
          </c:extLst>
        </c:ser>
        <c:ser>
          <c:idx val="1"/>
          <c:order val="1"/>
          <c:tx>
            <c:strRef>
              <c:f>'данные к диаграмме'!$B$2</c:f>
              <c:strCache>
                <c:ptCount val="1"/>
                <c:pt idx="0">
                  <c:v>Капитальный и текущий ремонт жилфонда
23,7 млн рублей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val>
            <c:numRef>
              <c:f>'данные к диаграмме'!$B$3</c:f>
              <c:numCache>
                <c:formatCode>0.0</c:formatCode>
                <c:ptCount val="1"/>
                <c:pt idx="0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49-441C-835D-9594AF415729}"/>
            </c:ext>
          </c:extLst>
        </c:ser>
        <c:ser>
          <c:idx val="2"/>
          <c:order val="2"/>
          <c:tx>
            <c:strRef>
              <c:f>'данные к диаграмме'!$C$2</c:f>
              <c:strCache>
                <c:ptCount val="1"/>
                <c:pt idx="0">
                  <c:v>Субсидирование жилищно-коммунальных услуг 
5,2 млн рублей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5A49-441C-835D-9594AF415729}"/>
              </c:ext>
            </c:extLst>
          </c:dPt>
          <c:val>
            <c:numRef>
              <c:f>'данные к диаграмме'!$C$3</c:f>
              <c:numCache>
                <c:formatCode>0.0</c:formatCode>
                <c:ptCount val="1"/>
                <c:pt idx="0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49-441C-835D-9594AF415729}"/>
            </c:ext>
          </c:extLst>
        </c:ser>
        <c:ser>
          <c:idx val="3"/>
          <c:order val="3"/>
          <c:tx>
            <c:strRef>
              <c:f>'данные к диаграмме'!$D$2</c:f>
              <c:strCache>
                <c:ptCount val="1"/>
                <c:pt idx="0">
                  <c:v>Жилищное строительство
4,1 млн рублей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val>
            <c:numRef>
              <c:f>'данные к диаграмме'!$D$3</c:f>
              <c:numCache>
                <c:formatCode>0.0</c:formatCode>
                <c:ptCount val="1"/>
                <c:pt idx="0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49-441C-835D-9594AF415729}"/>
            </c:ext>
          </c:extLst>
        </c:ser>
        <c:ser>
          <c:idx val="4"/>
          <c:order val="4"/>
          <c:tx>
            <c:strRef>
              <c:f>'данные к диаграмме'!$E$2</c:f>
              <c:strCache>
                <c:ptCount val="1"/>
                <c:pt idx="0">
                  <c:v>Замена тепловых сетей
2,6 млн рублей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val>
            <c:numRef>
              <c:f>'данные к диаграмме'!$E$3</c:f>
              <c:numCache>
                <c:formatCode>0.0</c:formatCode>
                <c:ptCount val="1"/>
                <c:pt idx="0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49-441C-835D-9594AF415729}"/>
            </c:ext>
          </c:extLst>
        </c:ser>
        <c:ser>
          <c:idx val="5"/>
          <c:order val="5"/>
          <c:tx>
            <c:strRef>
              <c:f>'данные к диаграмме'!$F$2</c:f>
              <c:strCache>
                <c:ptCount val="1"/>
                <c:pt idx="0">
                  <c:v>Прочие расходы в области ЖКХ
1,2 млн рублей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val>
            <c:numRef>
              <c:f>'данные к диаграмме'!$F$3</c:f>
              <c:numCache>
                <c:formatCode>0.0</c:formatCode>
                <c:ptCount val="1"/>
                <c:pt idx="0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49-441C-835D-9594AF415729}"/>
            </c:ext>
          </c:extLst>
        </c:ser>
        <c:ser>
          <c:idx val="6"/>
          <c:order val="6"/>
          <c:tx>
            <c:strRef>
              <c:f>'данные к диаграмме'!$G$2</c:f>
              <c:strCache>
                <c:ptCount val="1"/>
                <c:pt idx="0">
                  <c:v>Замена лифтов
0,8 млн рублей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val>
            <c:numRef>
              <c:f>'данные к диаграмме'!$G$3</c:f>
              <c:numCache>
                <c:formatCode>0.0</c:formatCode>
                <c:ptCount val="1"/>
                <c:pt idx="0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49-441C-835D-9594AF4157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123264"/>
        <c:axId val="112133248"/>
      </c:barChart>
      <c:catAx>
        <c:axId val="112123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2133248"/>
        <c:crosses val="autoZero"/>
        <c:auto val="1"/>
        <c:lblAlgn val="ctr"/>
        <c:lblOffset val="100"/>
        <c:noMultiLvlLbl val="0"/>
      </c:catAx>
      <c:valAx>
        <c:axId val="11213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123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703912182218819"/>
          <c:y val="1.1463210436935579E-2"/>
          <c:w val="0.42012591714950298"/>
          <c:h val="0.979670811408562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6-02-04T15:12:26.233" idx="1">
    <p:pos x="5670" y="482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0.6626</cdr:x>
      <cdr:y>0.34548</cdr:y>
    </cdr:from>
    <cdr:to>
      <cdr:x>0.81707</cdr:x>
      <cdr:y>0.51881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68652" y="2129980"/>
          <a:ext cx="1368152" cy="10686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Объем </a:t>
          </a:r>
        </a:p>
        <a:p xmlns:a="http://schemas.openxmlformats.org/drawingml/2006/main">
          <a:pPr algn="ctr"/>
          <a:r>
            <a: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неналоговых </a:t>
          </a:r>
        </a:p>
        <a:p xmlns:a="http://schemas.openxmlformats.org/drawingml/2006/main">
          <a:pPr algn="ctr"/>
          <a:r>
            <a: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доходов </a:t>
          </a:r>
        </a:p>
        <a:p xmlns:a="http://schemas.openxmlformats.org/drawingml/2006/main">
          <a:pPr algn="ctr"/>
          <a:r>
            <a: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31,1 млн рублей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0.75099</cdr:x>
      <cdr:y>0.21047</cdr:y>
    </cdr:from>
    <cdr:to>
      <cdr:x>0.91744</cdr:x>
      <cdr:y>0.23004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C854851-325B-407B-9F23-5C3A568F2BA3}"/>
            </a:ext>
          </a:extLst>
        </cdr:cNvPr>
        <cdr:cNvSpPr txBox="1"/>
      </cdr:nvSpPr>
      <cdr:spPr>
        <a:xfrm xmlns:a="http://schemas.openxmlformats.org/drawingml/2006/main">
          <a:off x="7632848" y="1548330"/>
          <a:ext cx="1691680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0.4977</cdr:x>
      <cdr:y>0.1765</cdr:y>
    </cdr:from>
    <cdr:to>
      <cdr:x>0.89269</cdr:x>
      <cdr:y>0.19848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707127A1-B0FF-446D-AD8E-AB329377C6F0}"/>
            </a:ext>
          </a:extLst>
        </cdr:cNvPr>
        <cdr:cNvSpPr txBox="1"/>
      </cdr:nvSpPr>
      <cdr:spPr>
        <a:xfrm xmlns:a="http://schemas.openxmlformats.org/drawingml/2006/main">
          <a:off x="5058499" y="1298470"/>
          <a:ext cx="4014509" cy="161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0.52604</cdr:x>
      <cdr:y>0.50624</cdr:y>
    </cdr:from>
    <cdr:to>
      <cdr:x>0.88844</cdr:x>
      <cdr:y>0.58729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5BE75846-D035-4DBC-B603-B33A2ABA682C}"/>
            </a:ext>
          </a:extLst>
        </cdr:cNvPr>
        <cdr:cNvSpPr txBox="1"/>
      </cdr:nvSpPr>
      <cdr:spPr>
        <a:xfrm xmlns:a="http://schemas.openxmlformats.org/drawingml/2006/main">
          <a:off x="5346468" y="3724225"/>
          <a:ext cx="3683307" cy="596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Динамика отдельных расходов бюджета города, млн рублей</a:t>
          </a:r>
        </a:p>
        <a:p xmlns:a="http://schemas.openxmlformats.org/drawingml/2006/main"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0.52882</cdr:x>
      <cdr:y>0.17944</cdr:y>
    </cdr:from>
    <cdr:to>
      <cdr:x>0.89982</cdr:x>
      <cdr:y>0.26479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19826515-8E2F-4A5D-AAC6-F506D93FC0AC}"/>
            </a:ext>
          </a:extLst>
        </cdr:cNvPr>
        <cdr:cNvSpPr txBox="1"/>
      </cdr:nvSpPr>
      <cdr:spPr>
        <a:xfrm xmlns:a="http://schemas.openxmlformats.org/drawingml/2006/main">
          <a:off x="5374777" y="1320079"/>
          <a:ext cx="3770705" cy="6279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Динамика расходов на заработную плату (с учетом начислений), млн рублей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0.55512</cdr:x>
      <cdr:y>0.17565</cdr:y>
    </cdr:from>
    <cdr:to>
      <cdr:x>0.93172</cdr:x>
      <cdr:y>0.34694</cdr:y>
    </cdr:to>
    <cdr:sp macro="" textlink="">
      <cdr:nvSpPr>
        <cdr:cNvPr id="2" name="Прямоугольник: скругленные противолежащие углы 1">
          <a:extLst xmlns:a="http://schemas.openxmlformats.org/drawingml/2006/main">
            <a:ext uri="{FF2B5EF4-FFF2-40B4-BE49-F238E27FC236}">
              <a16:creationId xmlns:a16="http://schemas.microsoft.com/office/drawing/2014/main" id="{15B42DAD-7EA6-48BF-8670-71349A07B617}"/>
            </a:ext>
          </a:extLst>
        </cdr:cNvPr>
        <cdr:cNvSpPr/>
      </cdr:nvSpPr>
      <cdr:spPr>
        <a:xfrm xmlns:a="http://schemas.openxmlformats.org/drawingml/2006/main">
          <a:off x="5076056" y="1196752"/>
          <a:ext cx="3443624" cy="1167087"/>
        </a:xfrm>
        <a:prstGeom xmlns:a="http://schemas.openxmlformats.org/drawingml/2006/main" prst="round2DiagRect">
          <a:avLst/>
        </a:prstGeom>
        <a:solidFill xmlns:a="http://schemas.openxmlformats.org/drawingml/2006/main">
          <a:schemeClr val="bg1">
            <a:lumMod val="95000"/>
          </a:schemeClr>
        </a:solidFill>
        <a:ln xmlns:a="http://schemas.openxmlformats.org/drawingml/2006/main">
          <a:solidFill>
            <a:srgbClr val="76A358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anchor="ctr"/>
        <a:lstStyle xmlns:a="http://schemas.openxmlformats.org/drawingml/2006/main"/>
        <a:p xmlns:a="http://schemas.openxmlformats.org/drawingml/2006/main">
          <a:pPr algn="ctr"/>
          <a:r>
            <a: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 социальную сферу города направлено </a:t>
          </a:r>
          <a:r>
            <a:rPr lang="ru-RU" sz="16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80,7 </a:t>
          </a:r>
          <a:r>
            <a:rPr lang="ru-RU" sz="1600" baseline="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% расходов бюджета</a:t>
          </a:r>
          <a:r>
            <a:rPr lang="ru-RU" sz="1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(494,7 млн рублей)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2" cy="493316"/>
          </a:xfrm>
          <a:prstGeom prst="rect">
            <a:avLst/>
          </a:prstGeom>
        </p:spPr>
        <p:txBody>
          <a:bodyPr vert="horz" lIns="90856" tIns="45428" rIns="90856" bIns="4542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2" cy="493316"/>
          </a:xfrm>
          <a:prstGeom prst="rect">
            <a:avLst/>
          </a:prstGeom>
        </p:spPr>
        <p:txBody>
          <a:bodyPr vert="horz" lIns="90856" tIns="45428" rIns="90856" bIns="45428" rtlCol="0"/>
          <a:lstStyle>
            <a:lvl1pPr algn="r">
              <a:defRPr sz="1200"/>
            </a:lvl1pPr>
          </a:lstStyle>
          <a:p>
            <a:fld id="{365F5061-FFBC-4039-8210-1CDC2F8D823F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56" tIns="45428" rIns="90856" bIns="4542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6"/>
            <a:ext cx="5388610" cy="4439841"/>
          </a:xfrm>
          <a:prstGeom prst="rect">
            <a:avLst/>
          </a:prstGeom>
        </p:spPr>
        <p:txBody>
          <a:bodyPr vert="horz" lIns="90856" tIns="45428" rIns="90856" bIns="4542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7"/>
            <a:ext cx="2918832" cy="493316"/>
          </a:xfrm>
          <a:prstGeom prst="rect">
            <a:avLst/>
          </a:prstGeom>
        </p:spPr>
        <p:txBody>
          <a:bodyPr vert="horz" lIns="90856" tIns="45428" rIns="90856" bIns="4542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2" cy="493316"/>
          </a:xfrm>
          <a:prstGeom prst="rect">
            <a:avLst/>
          </a:prstGeom>
        </p:spPr>
        <p:txBody>
          <a:bodyPr vert="horz" lIns="90856" tIns="45428" rIns="90856" bIns="45428" rtlCol="0" anchor="b"/>
          <a:lstStyle>
            <a:lvl1pPr algn="r">
              <a:defRPr sz="1200"/>
            </a:lvl1pPr>
          </a:lstStyle>
          <a:p>
            <a:fld id="{79D239FC-A65E-4829-8B42-12B836E19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8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239FC-A65E-4829-8B42-12B836E198E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840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D239FC-A65E-4829-8B42-12B836E198E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454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92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27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04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8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358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34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161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44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32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14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111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5000"/>
            <a:duotone>
              <a:schemeClr val="accent6">
                <a:shade val="45000"/>
                <a:satMod val="135000"/>
              </a:schemeClr>
              <a:prstClr val="white"/>
            </a:duotone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D5C00-184A-4655-AFE3-6F40C29070B9}" type="datetimeFigureOut">
              <a:rPr lang="ru-RU" smtClean="0"/>
              <a:t>09.02.2026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82FCE-F827-4063-B7C0-24F5D4C9A3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31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7A15E831-531E-4979-9CE6-32B3E8F2DE2C}"/>
              </a:ext>
            </a:extLst>
          </p:cNvPr>
          <p:cNvSpPr txBox="1">
            <a:spLocks/>
          </p:cNvSpPr>
          <p:nvPr/>
        </p:nvSpPr>
        <p:spPr>
          <a:xfrm>
            <a:off x="76125" y="316296"/>
            <a:ext cx="8172400" cy="490944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Доходы бюджета города Бобруйска в 2024-2025 годах</a:t>
            </a:r>
            <a:endParaRPr lang="ru-RU" sz="200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895D2780-C076-4B08-A3E3-91435CE3DB49}"/>
              </a:ext>
            </a:extLst>
          </p:cNvPr>
          <p:cNvGrpSpPr/>
          <p:nvPr/>
        </p:nvGrpSpPr>
        <p:grpSpPr>
          <a:xfrm>
            <a:off x="145824" y="807240"/>
            <a:ext cx="8852352" cy="5941827"/>
            <a:chOff x="112136" y="799541"/>
            <a:chExt cx="8852352" cy="5941827"/>
          </a:xfrm>
        </p:grpSpPr>
        <p:graphicFrame>
          <p:nvGraphicFramePr>
            <p:cNvPr id="4" name="Диаграмма 3">
              <a:extLst>
                <a:ext uri="{FF2B5EF4-FFF2-40B4-BE49-F238E27FC236}">
                  <a16:creationId xmlns:a16="http://schemas.microsoft.com/office/drawing/2014/main" id="{74F860BE-0033-4C66-8176-1F5E0A52F63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25042020"/>
                </p:ext>
              </p:extLst>
            </p:nvPr>
          </p:nvGraphicFramePr>
          <p:xfrm>
            <a:off x="179512" y="1955252"/>
            <a:ext cx="8784976" cy="478611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84C76E7E-4FB0-43EE-A6CF-70C02751DD67}"/>
                </a:ext>
              </a:extLst>
            </p:cNvPr>
            <p:cNvGrpSpPr/>
            <p:nvPr/>
          </p:nvGrpSpPr>
          <p:grpSpPr>
            <a:xfrm>
              <a:off x="112136" y="799541"/>
              <a:ext cx="8322728" cy="4689235"/>
              <a:chOff x="112136" y="799541"/>
              <a:chExt cx="8322728" cy="4689235"/>
            </a:xfrm>
          </p:grpSpPr>
          <p:grpSp>
            <p:nvGrpSpPr>
              <p:cNvPr id="24" name="Группа 23"/>
              <p:cNvGrpSpPr/>
              <p:nvPr/>
            </p:nvGrpSpPr>
            <p:grpSpPr>
              <a:xfrm>
                <a:off x="1182504" y="1450813"/>
                <a:ext cx="7249242" cy="552820"/>
                <a:chOff x="1229174" y="1700808"/>
                <a:chExt cx="7249242" cy="552820"/>
              </a:xfrm>
            </p:grpSpPr>
            <p:sp>
              <p:nvSpPr>
                <p:cNvPr id="2" name="Прямоугольник 1"/>
                <p:cNvSpPr/>
                <p:nvPr/>
              </p:nvSpPr>
              <p:spPr>
                <a:xfrm>
                  <a:off x="1229174" y="1705229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535,1</a:t>
                  </a:r>
                </a:p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млн рублей</a:t>
                  </a:r>
                </a:p>
              </p:txBody>
            </p:sp>
            <p:sp>
              <p:nvSpPr>
                <p:cNvPr id="17" name="Прямоугольник 16"/>
                <p:cNvSpPr/>
                <p:nvPr/>
              </p:nvSpPr>
              <p:spPr>
                <a:xfrm>
                  <a:off x="3225588" y="1713628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608,2</a:t>
                  </a:r>
                </a:p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млн рублей</a:t>
                  </a:r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5222002" y="1700808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606,2</a:t>
                  </a:r>
                </a:p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млн рублей</a:t>
                  </a:r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7218416" y="1700808"/>
                  <a:ext cx="1260000" cy="540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607,8</a:t>
                  </a:r>
                </a:p>
                <a:p>
                  <a:pPr algn="ctr"/>
                  <a:r>
                    <a:rPr lang="ru-RU" sz="15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млн рублей</a:t>
                  </a:r>
                </a:p>
              </p:txBody>
            </p:sp>
          </p:grpSp>
          <p:sp>
            <p:nvSpPr>
              <p:cNvPr id="38" name="TextBox 37"/>
              <p:cNvSpPr txBox="1"/>
              <p:nvPr/>
            </p:nvSpPr>
            <p:spPr>
              <a:xfrm>
                <a:off x="6298623" y="3049525"/>
                <a:ext cx="1064715" cy="292388"/>
              </a:xfrm>
              <a:prstGeom prst="rect">
                <a:avLst/>
              </a:prstGeom>
              <a:noFill/>
              <a:ln>
                <a:solidFill>
                  <a:srgbClr val="78A45A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300" b="1" i="1" dirty="0">
                    <a:solidFill>
                      <a:srgbClr val="4D7731"/>
                    </a:solidFill>
                    <a:latin typeface="Times New Roman" pitchFamily="18" charset="0"/>
                    <a:cs typeface="Times New Roman" pitchFamily="18" charset="0"/>
                  </a:rPr>
                  <a:t>+ 3,5 млн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298623" y="4783784"/>
                <a:ext cx="1064715" cy="29238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3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- 1,9 млн</a:t>
                </a:r>
              </a:p>
            </p:txBody>
          </p:sp>
          <p:grpSp>
            <p:nvGrpSpPr>
              <p:cNvPr id="6" name="Группа 5">
                <a:extLst>
                  <a:ext uri="{FF2B5EF4-FFF2-40B4-BE49-F238E27FC236}">
                    <a16:creationId xmlns:a16="http://schemas.microsoft.com/office/drawing/2014/main" id="{003ACBDC-33FD-4F5F-B745-5C4D77DE5ACC}"/>
                  </a:ext>
                </a:extLst>
              </p:cNvPr>
              <p:cNvGrpSpPr/>
              <p:nvPr/>
            </p:nvGrpSpPr>
            <p:grpSpPr>
              <a:xfrm>
                <a:off x="2336116" y="4519032"/>
                <a:ext cx="891066" cy="600416"/>
                <a:chOff x="2263243" y="4494720"/>
                <a:chExt cx="1114599" cy="519700"/>
              </a:xfrm>
            </p:grpSpPr>
            <p:cxnSp>
              <p:nvCxnSpPr>
                <p:cNvPr id="44" name="Прямая со стрелкой 43"/>
                <p:cNvCxnSpPr/>
                <p:nvPr/>
              </p:nvCxnSpPr>
              <p:spPr>
                <a:xfrm>
                  <a:off x="2342713" y="4727992"/>
                  <a:ext cx="1035129" cy="0"/>
                </a:xfrm>
                <a:prstGeom prst="straightConnector1">
                  <a:avLst/>
                </a:prstGeom>
                <a:ln w="127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45" name="TextBox 44"/>
                <p:cNvSpPr txBox="1"/>
                <p:nvPr/>
              </p:nvSpPr>
              <p:spPr>
                <a:xfrm>
                  <a:off x="2454503" y="4494720"/>
                  <a:ext cx="903835" cy="2530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300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111,0 %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2263243" y="4722032"/>
                  <a:ext cx="946094" cy="29238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300" b="1" i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+ 24,9 млн</a:t>
                  </a:r>
                </a:p>
              </p:txBody>
            </p:sp>
          </p:grpSp>
          <p:grpSp>
            <p:nvGrpSpPr>
              <p:cNvPr id="5" name="Группа 4">
                <a:extLst>
                  <a:ext uri="{FF2B5EF4-FFF2-40B4-BE49-F238E27FC236}">
                    <a16:creationId xmlns:a16="http://schemas.microsoft.com/office/drawing/2014/main" id="{BFC063F7-6DE2-4EC9-9920-EDDC7E085578}"/>
                  </a:ext>
                </a:extLst>
              </p:cNvPr>
              <p:cNvGrpSpPr/>
              <p:nvPr/>
            </p:nvGrpSpPr>
            <p:grpSpPr>
              <a:xfrm>
                <a:off x="2300470" y="3069119"/>
                <a:ext cx="946093" cy="571884"/>
                <a:chOff x="2281268" y="2856817"/>
                <a:chExt cx="1126692" cy="543986"/>
              </a:xfrm>
            </p:grpSpPr>
            <p:cxnSp>
              <p:nvCxnSpPr>
                <p:cNvPr id="52" name="Прямая со стрелкой 51"/>
                <p:cNvCxnSpPr/>
                <p:nvPr/>
              </p:nvCxnSpPr>
              <p:spPr>
                <a:xfrm>
                  <a:off x="2341424" y="3111494"/>
                  <a:ext cx="1035129" cy="0"/>
                </a:xfrm>
                <a:prstGeom prst="straightConnector1">
                  <a:avLst/>
                </a:prstGeom>
                <a:ln w="12700">
                  <a:solidFill>
                    <a:srgbClr val="78A45A"/>
                  </a:solidFill>
                  <a:tailEnd type="arrow"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</p:cxnSp>
            <p:sp>
              <p:nvSpPr>
                <p:cNvPr id="53" name="TextBox 52"/>
                <p:cNvSpPr txBox="1"/>
                <p:nvPr/>
              </p:nvSpPr>
              <p:spPr>
                <a:xfrm>
                  <a:off x="2434293" y="2856817"/>
                  <a:ext cx="942259" cy="2781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300" b="1" i="1" dirty="0">
                      <a:solidFill>
                        <a:srgbClr val="4D7731"/>
                      </a:solidFill>
                      <a:latin typeface="Times New Roman" pitchFamily="18" charset="0"/>
                      <a:cs typeface="Times New Roman" pitchFamily="18" charset="0"/>
                    </a:rPr>
                    <a:t>11</a:t>
                  </a:r>
                  <a:r>
                    <a:rPr lang="ru-RU" sz="1300" b="1" i="1" dirty="0">
                      <a:solidFill>
                        <a:srgbClr val="4D7731"/>
                      </a:solidFill>
                      <a:latin typeface="Times New Roman" pitchFamily="18" charset="0"/>
                      <a:cs typeface="Times New Roman" pitchFamily="18" charset="0"/>
                    </a:rPr>
                    <a:t>5,6</a:t>
                  </a:r>
                  <a:r>
                    <a:rPr lang="en-US" sz="1300" b="1" i="1" dirty="0">
                      <a:solidFill>
                        <a:srgbClr val="4D7731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ru-RU" sz="1300" b="1" i="1" dirty="0">
                      <a:solidFill>
                        <a:srgbClr val="4D7731"/>
                      </a:solidFill>
                      <a:latin typeface="Times New Roman" pitchFamily="18" charset="0"/>
                      <a:cs typeface="Times New Roman" pitchFamily="18" charset="0"/>
                    </a:rPr>
                    <a:t>%</a:t>
                  </a:r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2281268" y="3122678"/>
                  <a:ext cx="1126692" cy="27812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ru-RU" sz="1300" b="1" i="1" dirty="0">
                      <a:solidFill>
                        <a:srgbClr val="4D7731"/>
                      </a:solidFill>
                      <a:latin typeface="Times New Roman" pitchFamily="18" charset="0"/>
                      <a:cs typeface="Times New Roman" pitchFamily="18" charset="0"/>
                    </a:rPr>
                    <a:t>+ 48,2 млн</a:t>
                  </a:r>
                </a:p>
              </p:txBody>
            </p:sp>
          </p:grpSp>
          <p:sp>
            <p:nvSpPr>
              <p:cNvPr id="57" name="TextBox 56"/>
              <p:cNvSpPr txBox="1"/>
              <p:nvPr/>
            </p:nvSpPr>
            <p:spPr>
              <a:xfrm>
                <a:off x="3376245" y="4706840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251,5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41,3 %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397723" y="2977253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356,7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58,7 %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1399686" y="2945869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308,5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57,7 %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393798" y="3028891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357,0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58,7%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395760" y="3004097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353,5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58,3 %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7393798" y="4750112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250,8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41,3 %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5385022" y="4693014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252,7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41,7 %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1367468" y="4719746"/>
                <a:ext cx="875624" cy="7386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226,6</a:t>
                </a:r>
              </a:p>
              <a:p>
                <a:pPr algn="ctr"/>
                <a:r>
                  <a:rPr lang="ru-RU" sz="1400" b="1" dirty="0">
                    <a:latin typeface="Times New Roman" pitchFamily="18" charset="0"/>
                    <a:cs typeface="Times New Roman" pitchFamily="18" charset="0"/>
                  </a:rPr>
                  <a:t>млн руб.</a:t>
                </a:r>
              </a:p>
              <a:p>
                <a:pPr algn="ctr"/>
                <a:r>
                  <a:rPr lang="ru-RU" sz="1400" b="1" i="1" dirty="0">
                    <a:latin typeface="Times New Roman" pitchFamily="18" charset="0"/>
                    <a:cs typeface="Times New Roman" pitchFamily="18" charset="0"/>
                  </a:rPr>
                  <a:t>42,3 %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54CB27F-DA78-4D77-881A-6C40A86E1781}"/>
                  </a:ext>
                </a:extLst>
              </p:cNvPr>
              <p:cNvSpPr txBox="1"/>
              <p:nvPr/>
            </p:nvSpPr>
            <p:spPr>
              <a:xfrm>
                <a:off x="112136" y="799541"/>
                <a:ext cx="832272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Прогнозируемый темп роста доходов при формировании бюджета на 2025 год – 113,3 % </a:t>
                </a:r>
              </a:p>
              <a:p>
                <a:r>
                  <a:rPr lang="ru-RU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Фактически сложившийся – 113,7 %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50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854279A-AFA1-460F-9434-D19865485320}"/>
              </a:ext>
            </a:extLst>
          </p:cNvPr>
          <p:cNvSpPr txBox="1">
            <a:spLocks/>
          </p:cNvSpPr>
          <p:nvPr/>
        </p:nvSpPr>
        <p:spPr>
          <a:xfrm>
            <a:off x="-324544" y="292725"/>
            <a:ext cx="8381814" cy="346050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Собственные доходы бюджета города Бобруйска</a:t>
            </a:r>
            <a:endParaRPr lang="ru-RU" sz="2000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48C9DDD3-474F-43A4-9C56-6637051B61EF}"/>
              </a:ext>
            </a:extLst>
          </p:cNvPr>
          <p:cNvGrpSpPr/>
          <p:nvPr/>
        </p:nvGrpSpPr>
        <p:grpSpPr>
          <a:xfrm>
            <a:off x="193203" y="844494"/>
            <a:ext cx="8251303" cy="5642212"/>
            <a:chOff x="137121" y="892716"/>
            <a:chExt cx="8251303" cy="5642212"/>
          </a:xfrm>
        </p:grpSpPr>
        <p:graphicFrame>
          <p:nvGraphicFramePr>
            <p:cNvPr id="4" name="Диаграмма 3">
              <a:extLst>
                <a:ext uri="{FF2B5EF4-FFF2-40B4-BE49-F238E27FC236}">
                  <a16:creationId xmlns:a16="http://schemas.microsoft.com/office/drawing/2014/main" id="{781D6824-687B-4910-855A-C8F5FD9800E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569764963"/>
                </p:ext>
              </p:extLst>
            </p:nvPr>
          </p:nvGraphicFramePr>
          <p:xfrm>
            <a:off x="670100" y="1822425"/>
            <a:ext cx="7718324" cy="403657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Прямоугольник: скругленные противолежащие углы 6">
              <a:extLst>
                <a:ext uri="{FF2B5EF4-FFF2-40B4-BE49-F238E27FC236}">
                  <a16:creationId xmlns:a16="http://schemas.microsoft.com/office/drawing/2014/main" id="{891BEEB8-7611-4F42-BE6F-D0C55B88899A}"/>
                </a:ext>
              </a:extLst>
            </p:cNvPr>
            <p:cNvSpPr/>
            <p:nvPr/>
          </p:nvSpPr>
          <p:spPr>
            <a:xfrm>
              <a:off x="137121" y="892716"/>
              <a:ext cx="7704856" cy="538881"/>
            </a:xfrm>
            <a:prstGeom prst="round2DiagRect">
              <a:avLst/>
            </a:prstGeom>
            <a:solidFill>
              <a:srgbClr val="EDF2E9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2025 года объем собственных доходов составил 251,5 млн рублей</a:t>
              </a:r>
            </a:p>
            <a:p>
              <a:pPr algn="ctr"/>
              <a:r>
                <a:rPr lang="ru-RU" sz="1600" b="1" i="1" dirty="0">
                  <a:solidFill>
                    <a:schemeClr val="accent6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Темп роста к 2024 году – 111,0 %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DE6392E-A1F2-4F38-B5BE-487D0BE97D1E}"/>
                </a:ext>
              </a:extLst>
            </p:cNvPr>
            <p:cNvSpPr txBox="1"/>
            <p:nvPr/>
          </p:nvSpPr>
          <p:spPr>
            <a:xfrm>
              <a:off x="339454" y="1645154"/>
              <a:ext cx="1003866" cy="2923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300" b="1" i="1" dirty="0">
                  <a:latin typeface="Times New Roman" pitchFamily="18" charset="0"/>
                  <a:cs typeface="Times New Roman" pitchFamily="18" charset="0"/>
                </a:rPr>
                <a:t>млн рублей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A955C0D-6269-4AA5-BB38-C9709A5A9A44}"/>
                </a:ext>
              </a:extLst>
            </p:cNvPr>
            <p:cNvSpPr txBox="1"/>
            <p:nvPr/>
          </p:nvSpPr>
          <p:spPr>
            <a:xfrm>
              <a:off x="4529262" y="2604081"/>
              <a:ext cx="3026662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1500" b="1" i="1" dirty="0">
                  <a:latin typeface="Times New Roman" pitchFamily="18" charset="0"/>
                  <a:cs typeface="Times New Roman" pitchFamily="18" charset="0"/>
                </a:rPr>
                <a:t>%  в объеме собственных доходов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5D654BC-7187-4009-812F-197CC3622678}"/>
                </a:ext>
              </a:extLst>
            </p:cNvPr>
            <p:cNvSpPr txBox="1"/>
            <p:nvPr/>
          </p:nvSpPr>
          <p:spPr>
            <a:xfrm>
              <a:off x="1922053" y="2009225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44,3 %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F535A3D-E851-410F-A081-3AEFBBFAF443}"/>
                </a:ext>
              </a:extLst>
            </p:cNvPr>
            <p:cNvSpPr txBox="1"/>
            <p:nvPr/>
          </p:nvSpPr>
          <p:spPr>
            <a:xfrm>
              <a:off x="2626026" y="2974420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25,4 %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4A45B2D-08DC-4B8E-83AF-5B7747268E60}"/>
                </a:ext>
              </a:extLst>
            </p:cNvPr>
            <p:cNvSpPr txBox="1"/>
            <p:nvPr/>
          </p:nvSpPr>
          <p:spPr>
            <a:xfrm>
              <a:off x="3751548" y="4228996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8,7 %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D827D51-2F9D-4CBD-B4A6-EE3D3F88112D}"/>
                </a:ext>
              </a:extLst>
            </p:cNvPr>
            <p:cNvSpPr txBox="1"/>
            <p:nvPr/>
          </p:nvSpPr>
          <p:spPr>
            <a:xfrm>
              <a:off x="5000649" y="4382884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5,8 %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DC13DBF-0369-4D93-9B1B-0AF8BCCFD9EC}"/>
                </a:ext>
              </a:extLst>
            </p:cNvPr>
            <p:cNvSpPr txBox="1"/>
            <p:nvPr/>
          </p:nvSpPr>
          <p:spPr>
            <a:xfrm>
              <a:off x="6205856" y="4544641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3,4 %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53685E8-7EE4-4B98-BB13-A0F555AC7D1E}"/>
                </a:ext>
              </a:extLst>
            </p:cNvPr>
            <p:cNvSpPr txBox="1"/>
            <p:nvPr/>
          </p:nvSpPr>
          <p:spPr>
            <a:xfrm>
              <a:off x="7442831" y="3931458"/>
              <a:ext cx="70397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12,4 %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BBAD764-B642-4AA2-B662-40DE1EDE585F}"/>
                </a:ext>
              </a:extLst>
            </p:cNvPr>
            <p:cNvSpPr txBox="1"/>
            <p:nvPr/>
          </p:nvSpPr>
          <p:spPr>
            <a:xfrm>
              <a:off x="439483" y="5939100"/>
              <a:ext cx="30243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u="sng" dirty="0">
                  <a:latin typeface="Times New Roman" pitchFamily="18" charset="0"/>
                  <a:cs typeface="Times New Roman" pitchFamily="18" charset="0"/>
                </a:rPr>
                <a:t>В процентах к прошлому году: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8868592-269C-484F-A91B-8B668FB363C6}"/>
                </a:ext>
              </a:extLst>
            </p:cNvPr>
            <p:cNvSpPr txBox="1"/>
            <p:nvPr/>
          </p:nvSpPr>
          <p:spPr>
            <a:xfrm>
              <a:off x="1220056" y="6227151"/>
              <a:ext cx="784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117,1 %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E80DAE3-F922-42AF-8A20-D3E42F86FF1D}"/>
                </a:ext>
              </a:extLst>
            </p:cNvPr>
            <p:cNvSpPr txBox="1"/>
            <p:nvPr/>
          </p:nvSpPr>
          <p:spPr>
            <a:xfrm>
              <a:off x="2469158" y="6227151"/>
              <a:ext cx="7842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113,7 %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EAD151B-0063-4BE4-9D1F-9315C9C23F67}"/>
                </a:ext>
              </a:extLst>
            </p:cNvPr>
            <p:cNvSpPr txBox="1"/>
            <p:nvPr/>
          </p:nvSpPr>
          <p:spPr>
            <a:xfrm>
              <a:off x="6185592" y="6227151"/>
              <a:ext cx="8585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109,1 %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9220948-139B-4961-87B5-9C5C8507F6D1}"/>
                </a:ext>
              </a:extLst>
            </p:cNvPr>
            <p:cNvSpPr txBox="1"/>
            <p:nvPr/>
          </p:nvSpPr>
          <p:spPr>
            <a:xfrm>
              <a:off x="7447809" y="6225518"/>
              <a:ext cx="7546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95,2%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06A97E4-5DAD-4180-90B2-4E53EC2BA7E6}"/>
                </a:ext>
              </a:extLst>
            </p:cNvPr>
            <p:cNvSpPr txBox="1"/>
            <p:nvPr/>
          </p:nvSpPr>
          <p:spPr>
            <a:xfrm>
              <a:off x="3674274" y="6227151"/>
              <a:ext cx="8585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92,0 %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14508AB-EFC4-4894-B0A0-8FFE115A299B}"/>
                </a:ext>
              </a:extLst>
            </p:cNvPr>
            <p:cNvSpPr txBox="1"/>
            <p:nvPr/>
          </p:nvSpPr>
          <p:spPr>
            <a:xfrm>
              <a:off x="4923375" y="6227151"/>
              <a:ext cx="8585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i="1" dirty="0">
                  <a:latin typeface="Times New Roman" pitchFamily="18" charset="0"/>
                  <a:cs typeface="Times New Roman" pitchFamily="18" charset="0"/>
                </a:rPr>
                <a:t>133,6 %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969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828861151"/>
              </p:ext>
            </p:extLst>
          </p:nvPr>
        </p:nvGraphicFramePr>
        <p:xfrm>
          <a:off x="143508" y="764704"/>
          <a:ext cx="8856984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780D3442-E251-4C68-B7CE-FB1D358D5F82}"/>
              </a:ext>
            </a:extLst>
          </p:cNvPr>
          <p:cNvSpPr txBox="1">
            <a:spLocks/>
          </p:cNvSpPr>
          <p:nvPr/>
        </p:nvSpPr>
        <p:spPr>
          <a:xfrm>
            <a:off x="179512" y="332656"/>
            <a:ext cx="7344816" cy="362956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800" b="1" i="0" u="none" strike="noStrike" kern="1200" baseline="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Н</a:t>
            </a:r>
            <a:r>
              <a:rPr lang="ru-RU" sz="20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еналоговые доходы бюджета города Бобруйска</a:t>
            </a:r>
            <a:endParaRPr lang="ru-RU" sz="2000" b="1" dirty="0">
              <a:solidFill>
                <a:prstClr val="black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39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31AAE6A-380E-42F7-A35C-BF39E08CE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80811"/>
              </p:ext>
            </p:extLst>
          </p:nvPr>
        </p:nvGraphicFramePr>
        <p:xfrm>
          <a:off x="-612576" y="-189136"/>
          <a:ext cx="10163650" cy="735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BAEB2CBF-60C6-4C21-AE88-BF801D9E05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734468"/>
              </p:ext>
            </p:extLst>
          </p:nvPr>
        </p:nvGraphicFramePr>
        <p:xfrm>
          <a:off x="4086200" y="4005064"/>
          <a:ext cx="493204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5624507A-DB8D-433B-A85E-3C21FF1957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762149"/>
              </p:ext>
            </p:extLst>
          </p:nvPr>
        </p:nvGraphicFramePr>
        <p:xfrm>
          <a:off x="4716016" y="1698276"/>
          <a:ext cx="3240360" cy="179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5225AB1-1341-4F41-A9E0-E1EA7DCF903F}"/>
              </a:ext>
            </a:extLst>
          </p:cNvPr>
          <p:cNvSpPr txBox="1"/>
          <p:nvPr/>
        </p:nvSpPr>
        <p:spPr>
          <a:xfrm>
            <a:off x="5220072" y="429309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883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442BDBD6-DE1B-413F-B910-EE3631BFA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733427"/>
              </p:ext>
            </p:extLst>
          </p:nvPr>
        </p:nvGraphicFramePr>
        <p:xfrm>
          <a:off x="-544286" y="-142875"/>
          <a:ext cx="10232571" cy="714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424DB425-88FB-44C5-8658-A61013957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923612"/>
              </p:ext>
            </p:extLst>
          </p:nvPr>
        </p:nvGraphicFramePr>
        <p:xfrm>
          <a:off x="0" y="0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50088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182EC358-E6B3-4700-B9B4-98DFE1042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748746"/>
              </p:ext>
            </p:extLst>
          </p:nvPr>
        </p:nvGraphicFramePr>
        <p:xfrm>
          <a:off x="4766322" y="1754658"/>
          <a:ext cx="4244537" cy="4914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39552" y="407386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отрасли хозяйства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2025 год – 90,8 млн рублей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B94BF5A-7E47-4BC8-921F-FF8CF3FF67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754073"/>
              </p:ext>
            </p:extLst>
          </p:nvPr>
        </p:nvGraphicFramePr>
        <p:xfrm>
          <a:off x="339298" y="1876719"/>
          <a:ext cx="4244537" cy="4792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76056" y="622451"/>
            <a:ext cx="3809326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жилищно-коммунальные услуги и жилищное строительство – 76,5 млн рублей </a:t>
            </a:r>
          </a:p>
          <a:p>
            <a:pPr algn="ctr">
              <a:lnSpc>
                <a:spcPct val="90000"/>
              </a:lnSpc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(12,5 % расходов бюджета)</a:t>
            </a: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BA334863-6BE0-4F53-83B6-39E8724A3B19}"/>
              </a:ext>
            </a:extLst>
          </p:cNvPr>
          <p:cNvGrpSpPr/>
          <p:nvPr/>
        </p:nvGrpSpPr>
        <p:grpSpPr>
          <a:xfrm>
            <a:off x="195271" y="1604739"/>
            <a:ext cx="3498848" cy="3167224"/>
            <a:chOff x="128685" y="1631666"/>
            <a:chExt cx="3498848" cy="3167224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6603DC9F-848B-4BA8-A5F6-03C472774F9B}"/>
                </a:ext>
              </a:extLst>
            </p:cNvPr>
            <p:cNvSpPr/>
            <p:nvPr/>
          </p:nvSpPr>
          <p:spPr>
            <a:xfrm>
              <a:off x="128685" y="2454668"/>
              <a:ext cx="1105777" cy="553998"/>
            </a:xfrm>
            <a:prstGeom prst="rect">
              <a:avLst/>
            </a:prstGeom>
            <a:solidFill>
              <a:srgbClr val="E5EDDF"/>
            </a:solidFill>
            <a:ln>
              <a:solidFill>
                <a:srgbClr val="80A964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>
                  <a:solidFill>
                    <a:sysClr val="windowText" lastClr="000000"/>
                  </a:solidFill>
                </a:rPr>
                <a:t>Транспорт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>
                  <a:solidFill>
                    <a:sysClr val="windowText" lastClr="000000"/>
                  </a:solidFill>
                </a:rPr>
                <a:t>12,1 млн рублей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>
                  <a:solidFill>
                    <a:sysClr val="windowText" lastClr="000000"/>
                  </a:solidFill>
                </a:rPr>
                <a:t>13,3 %</a:t>
              </a: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647ED84E-21B6-44E6-AF84-95DAE38950C3}"/>
                </a:ext>
              </a:extLst>
            </p:cNvPr>
            <p:cNvSpPr/>
            <p:nvPr/>
          </p:nvSpPr>
          <p:spPr>
            <a:xfrm>
              <a:off x="2341233" y="1989232"/>
              <a:ext cx="1286300" cy="553998"/>
            </a:xfrm>
            <a:prstGeom prst="rect">
              <a:avLst/>
            </a:prstGeom>
            <a:solidFill>
              <a:srgbClr val="E5EDDF"/>
            </a:solidFill>
            <a:ln>
              <a:solidFill>
                <a:srgbClr val="80A964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Другие отрасли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1,0 млн рублей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1,1 %</a:t>
              </a: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4192FAFE-C5EF-416C-9A12-541754EAAF1A}"/>
                </a:ext>
              </a:extLst>
            </p:cNvPr>
            <p:cNvSpPr/>
            <p:nvPr/>
          </p:nvSpPr>
          <p:spPr>
            <a:xfrm>
              <a:off x="970613" y="1631666"/>
              <a:ext cx="1286300" cy="707886"/>
            </a:xfrm>
            <a:prstGeom prst="rect">
              <a:avLst/>
            </a:prstGeom>
            <a:solidFill>
              <a:srgbClr val="E5EDDF"/>
            </a:solidFill>
            <a:ln>
              <a:solidFill>
                <a:srgbClr val="80A964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Топливо и энергетика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1,2 млн рублей</a:t>
              </a:r>
            </a:p>
            <a:p>
              <a:pPr algn="ctr">
                <a:defRPr sz="9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r>
                <a:rPr lang="ru-RU" sz="1000" dirty="0"/>
                <a:t>1,3 %</a:t>
              </a:r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4B9209EB-C5D3-4567-8740-1F7ABFD0F1D7}"/>
                </a:ext>
              </a:extLst>
            </p:cNvPr>
            <p:cNvSpPr/>
            <p:nvPr/>
          </p:nvSpPr>
          <p:spPr>
            <a:xfrm>
              <a:off x="1210799" y="4091004"/>
              <a:ext cx="2401921" cy="707886"/>
            </a:xfrm>
            <a:prstGeom prst="rect">
              <a:avLst/>
            </a:prstGeom>
            <a:solidFill>
              <a:srgbClr val="E5EDDF"/>
            </a:solidFill>
            <a:ln>
              <a:solidFill>
                <a:srgbClr val="80A964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ru-RU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Жилищно-коммунальные услуги и жилищное строительство </a:t>
              </a:r>
              <a:endPara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76,5 млн рублей</a:t>
              </a:r>
            </a:p>
            <a:p>
              <a:pPr algn="ctr"/>
              <a:r>
                <a:rPr lang="ru-RU" sz="1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84,3 %</a:t>
              </a:r>
              <a:endParaRPr lang="ru-RU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6401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5268</TotalTime>
  <Words>335</Words>
  <Application>Microsoft Office PowerPoint</Application>
  <PresentationFormat>Экран (4:3)</PresentationFormat>
  <Paragraphs>118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 Бобруйского горисполкома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ГОРОДА БОБРУЙСКА                ЗА 9 МЕСЯЦЕВ 2014 ГОДА</dc:title>
  <dc:creator>Борозна Светлана</dc:creator>
  <cp:lastModifiedBy>Макушинская Оксана Владимировна</cp:lastModifiedBy>
  <cp:revision>817</cp:revision>
  <cp:lastPrinted>2026-02-04T12:37:34Z</cp:lastPrinted>
  <dcterms:created xsi:type="dcterms:W3CDTF">2014-10-21T13:47:08Z</dcterms:created>
  <dcterms:modified xsi:type="dcterms:W3CDTF">2026-02-09T08:22:46Z</dcterms:modified>
</cp:coreProperties>
</file>