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7"/>
  </p:notesMasterIdLst>
  <p:sldIdLst>
    <p:sldId id="309" r:id="rId2"/>
    <p:sldId id="308" r:id="rId3"/>
    <p:sldId id="278" r:id="rId4"/>
    <p:sldId id="282" r:id="rId5"/>
    <p:sldId id="303" r:id="rId6"/>
  </p:sldIdLst>
  <p:sldSz cx="9144000" cy="6858000" type="screen4x3"/>
  <p:notesSz cx="6808788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розна Светлана Анатольевна" initials="БСА" lastIdx="1" clrIdx="0">
    <p:extLst>
      <p:ext uri="{19B8F6BF-5375-455C-9EA6-DF929625EA0E}">
        <p15:presenceInfo xmlns:p15="http://schemas.microsoft.com/office/powerpoint/2012/main" userId="S-1-5-21-901292189-1124696768-471799982-129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21F1"/>
    <a:srgbClr val="12A1D4"/>
    <a:srgbClr val="0000CC"/>
    <a:srgbClr val="F8E4DF"/>
    <a:srgbClr val="FEF1E5"/>
    <a:srgbClr val="FF5050"/>
    <a:srgbClr val="8A3CC4"/>
    <a:srgbClr val="008FFA"/>
    <a:srgbClr val="91C571"/>
    <a:srgbClr val="7E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6.152.15\FileServer\_&#1054;&#1073;&#1097;&#1072;&#1103;\&#1044;&#1048;&#1040;&#1043;&#1056;&#1040;&#1052;&#1052;&#1067;\2024%20&#1043;&#1054;&#1044;\&#1089;&#1083;&#1072;&#1081;&#1076;%206%20&#1101;&#1082;&#1086;&#1085;&#1086;&#1084;&#1080;&#1095;.%20&#1082;&#1083;&#1072;&#1089;&#1089;.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10.16.152.15\FileServer\_&#1054;&#1073;&#1097;&#1072;&#1103;\&#1044;&#1048;&#1040;&#1043;&#1056;&#1040;&#1052;&#1052;&#1067;\2024%20&#1043;&#1054;&#1044;\1%20&#1082;&#1074;&#1072;&#1088;&#1090;&#1072;&#1083;\&#1089;&#1090;&#1088;&#1091;&#1082;&#1090;&#1091;&#1088;&#1072;%20&#1088;&#1072;&#1089;&#1093;&#1086;&#1076;&#1086;&#1074;.xls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P:\_&#1054;&#1073;&#1097;&#1072;&#1103;\&#1044;&#1048;&#1040;&#1043;&#1056;&#1040;&#1052;&#1052;&#1067;\2025%20&#1075;&#1086;&#1076;\1%20&#1082;&#1074;&#1072;&#1088;&#1090;&#1072;&#1083;\&#1089;&#1083;&#1072;&#1081;&#1076;%20&#1086;&#1090;&#1088;&#1072;&#1089;&#1083;&#1080;%20&#1093;&#1086;&#1079;&#1103;&#1081;&#1089;&#1090;&#1074;&#1072;%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P:\_&#1054;&#1073;&#1097;&#1072;&#1103;\&#1044;&#1048;&#1040;&#1043;&#1056;&#1040;&#1052;&#1052;&#1067;\2025%20&#1075;&#1086;&#1076;\1%20&#1082;&#1074;&#1072;&#1088;&#1090;&#1072;&#1083;\&#1089;&#1083;&#1072;&#1081;&#1076;%20&#1086;&#1090;&#1088;&#1072;&#1089;&#1083;&#1080;%20&#1093;&#1086;&#1079;&#1103;&#1081;&#1089;&#1090;&#1074;&#1072;%2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1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rgbClr val="FF3B3B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Лист1!$A$2:$A$3</c:f>
              <c:strCache>
                <c:ptCount val="2"/>
                <c:pt idx="0">
                  <c:v>Собственные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54</c:v>
                </c:pt>
                <c:pt idx="1">
                  <c:v>70.2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2375-493E-9D80-BB4EAFBACFE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год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Лист1!$A$2:$A$3</c:f>
              <c:strCache>
                <c:ptCount val="2"/>
                <c:pt idx="0">
                  <c:v>Собственные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58.2</c:v>
                </c:pt>
                <c:pt idx="1">
                  <c:v>73.900000000000006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2375-493E-9D80-BB4EAFBACF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655724592"/>
        <c:axId val="1509838096"/>
        <c:axId val="0"/>
      </c:bar3DChart>
      <c:catAx>
        <c:axId val="165572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b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509838096"/>
        <c:crosses val="autoZero"/>
        <c:auto val="1"/>
        <c:lblAlgn val="ctr"/>
        <c:lblOffset val="100"/>
        <c:noMultiLvlLbl val="0"/>
      </c:catAx>
      <c:valAx>
        <c:axId val="1509838096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55724592"/>
        <c:crosses val="autoZero"/>
        <c:crossBetween val="between"/>
        <c:majorUnit val="10"/>
        <c:min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5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14369566118708"/>
          <c:y val="7.3294103614015671E-2"/>
          <c:w val="0.7400070768101531"/>
          <c:h val="0.6564066959958794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2025 года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0081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4B7-4F6F-A77A-B6E970017CAB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4B7-4F6F-A77A-B6E970017CAB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4B7-4F6F-A77A-B6E970017CAB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4B7-4F6F-A77A-B6E970017CAB}"/>
              </c:ext>
            </c:extLst>
          </c:dPt>
          <c:cat>
            <c:strRef>
              <c:f>Лист1!$A$2:$A$4</c:f>
              <c:strCache>
                <c:ptCount val="3"/>
                <c:pt idx="0">
                  <c:v>Дотация</c:v>
                </c:pt>
                <c:pt idx="1">
                  <c:v>Прочие безвозмездные поступления</c:v>
                </c:pt>
                <c:pt idx="2">
                  <c:v>Собственные доходы (налоги и неналоговые платежи)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69.099999999999994</c:v>
                </c:pt>
                <c:pt idx="1">
                  <c:v>4.8</c:v>
                </c:pt>
                <c:pt idx="2">
                  <c:v>58.2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4B7-4F6F-A77A-B6E970017C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  <c:holeSize val="3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000203792828026"/>
          <c:y val="0.7791961325757214"/>
          <c:w val="0.74364792672057423"/>
          <c:h val="0.207925230938849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665466115274212"/>
          <c:y val="5.0017915055628699E-2"/>
          <c:w val="0.71928156972135804"/>
          <c:h val="0.56318833174721905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Подоходный налог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invertIfNegative val="0"/>
          <c:cat>
            <c:strRef>
              <c:f>Лист1!$B$1</c:f>
              <c:strCache>
                <c:ptCount val="1"/>
                <c:pt idx="0">
                  <c:v>Январь-март 2025 года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B3-4613-803E-B37B8A404D8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Налог на добавленнную стоимость</c:v>
                </c:pt>
              </c:strCache>
            </c:strRef>
          </c:tx>
          <c:spPr>
            <a:solidFill>
              <a:srgbClr val="AB6ADC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AB6ADC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39700" h="139700" prst="divot"/>
              </a:sp3d>
            </c:spPr>
            <c:extLst>
              <c:ext xmlns:c16="http://schemas.microsoft.com/office/drawing/2014/chart" uri="{C3380CC4-5D6E-409C-BE32-E72D297353CC}">
                <c16:uniqueId val="{00000002-AEB3-4613-803E-B37B8A404D8C}"/>
              </c:ext>
            </c:extLst>
          </c:dPt>
          <c:cat>
            <c:strRef>
              <c:f>Лист1!$B$1</c:f>
              <c:strCache>
                <c:ptCount val="1"/>
                <c:pt idx="0">
                  <c:v>Январь-март 2025 года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26.6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B3-4613-803E-B37B8A404D8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Налог на недвижимость</c:v>
                </c:pt>
              </c:strCache>
            </c:strRef>
          </c:tx>
          <c:spPr>
            <a:solidFill>
              <a:srgbClr val="E6A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EC2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39700" h="139700" prst="divot"/>
              </a:sp3d>
            </c:spPr>
            <c:extLst>
              <c:ext xmlns:c16="http://schemas.microsoft.com/office/drawing/2014/chart" uri="{C3380CC4-5D6E-409C-BE32-E72D297353CC}">
                <c16:uniqueId val="{00000016-AEB3-4613-803E-B37B8A404D8C}"/>
              </c:ext>
            </c:extLst>
          </c:dPt>
          <c:cat>
            <c:strRef>
              <c:f>Лист1!$B$1</c:f>
              <c:strCache>
                <c:ptCount val="1"/>
                <c:pt idx="0">
                  <c:v>Январь-март 2025 года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B3-4613-803E-B37B8A404D8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Налог при УСН</c:v>
                </c:pt>
              </c:strCache>
            </c:strRef>
          </c:tx>
          <c:spPr>
            <a:solidFill>
              <a:srgbClr val="12A1D4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invertIfNegative val="0"/>
          <c:cat>
            <c:strRef>
              <c:f>Лист1!$B$1</c:f>
              <c:strCache>
                <c:ptCount val="1"/>
                <c:pt idx="0">
                  <c:v>Январь-март 2025 года</c:v>
                </c:pt>
              </c:strCache>
            </c:strRef>
          </c:cat>
          <c:val>
            <c:numRef>
              <c:f>Лист1!$B$5</c:f>
              <c:numCache>
                <c:formatCode>General</c:formatCode>
                <c:ptCount val="1"/>
                <c:pt idx="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B3-4613-803E-B37B8A404D8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Другие налоговые доходы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invertIfNegative val="0"/>
          <c:cat>
            <c:strRef>
              <c:f>Лист1!$B$1</c:f>
              <c:strCache>
                <c:ptCount val="1"/>
                <c:pt idx="0">
                  <c:v>Январь-март 2025 года</c:v>
                </c:pt>
              </c:strCache>
            </c:strRef>
          </c:cat>
          <c:val>
            <c:numRef>
              <c:f>Лист1!$B$6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EB3-4613-803E-B37B8A404D8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0000CC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00CC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39700" h="139700" prst="divot"/>
              </a:sp3d>
            </c:spPr>
            <c:extLst>
              <c:ext xmlns:c16="http://schemas.microsoft.com/office/drawing/2014/chart" uri="{C3380CC4-5D6E-409C-BE32-E72D297353CC}">
                <c16:uniqueId val="{00000015-AEB3-4613-803E-B37B8A404D8C}"/>
              </c:ext>
            </c:extLst>
          </c:dPt>
          <c:cat>
            <c:strRef>
              <c:f>Лист1!$B$1</c:f>
              <c:strCache>
                <c:ptCount val="1"/>
                <c:pt idx="0">
                  <c:v>Январь-март 2025 года</c:v>
                </c:pt>
              </c:strCache>
            </c:strRef>
          </c:cat>
          <c:val>
            <c:numRef>
              <c:f>Лист1!$B$7</c:f>
              <c:numCache>
                <c:formatCode>General</c:formatCode>
                <c:ptCount val="1"/>
                <c:pt idx="0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EB3-4613-803E-B37B8A404D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8"/>
        <c:gapDepth val="187"/>
        <c:shape val="box"/>
        <c:axId val="1637172096"/>
        <c:axId val="1638920336"/>
        <c:axId val="0"/>
      </c:bar3DChart>
      <c:catAx>
        <c:axId val="1637172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38920336"/>
        <c:crosses val="autoZero"/>
        <c:auto val="1"/>
        <c:lblAlgn val="ctr"/>
        <c:lblOffset val="100"/>
        <c:noMultiLvlLbl val="0"/>
      </c:catAx>
      <c:valAx>
        <c:axId val="163892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3717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71391521883254"/>
          <c:y val="0.69273148882614666"/>
          <c:w val="0.80586084211990283"/>
          <c:h val="0.27423919029950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31739672013405"/>
          <c:y val="1.9704451769407098E-2"/>
          <c:w val="0.68731425244838518"/>
          <c:h val="0.747337098529204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rgbClr val="FF3B3B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Лист1!$B$1:$G$1</c:f>
              <c:strCache>
                <c:ptCount val="6"/>
                <c:pt idx="0">
                  <c:v>Подоходный налог</c:v>
                </c:pt>
                <c:pt idx="1">
                  <c:v>Налог на добавленную стоимость</c:v>
                </c:pt>
                <c:pt idx="2">
                  <c:v>Налог на недвижимость</c:v>
                </c:pt>
                <c:pt idx="3">
                  <c:v>Налог при УСН</c:v>
                </c:pt>
                <c:pt idx="4">
                  <c:v>Земельный налог</c:v>
                </c:pt>
                <c:pt idx="5">
                  <c:v>Неналоговые платежи</c:v>
                </c:pt>
              </c:strCache>
            </c:strRef>
          </c:cat>
          <c:val>
            <c:numRef>
              <c:f>Лист1!$B$2:$G$2</c:f>
              <c:numCache>
                <c:formatCode>#,##0.0</c:formatCode>
                <c:ptCount val="6"/>
                <c:pt idx="0">
                  <c:v>21.7</c:v>
                </c:pt>
                <c:pt idx="1">
                  <c:v>13.7</c:v>
                </c:pt>
                <c:pt idx="2">
                  <c:v>3.3</c:v>
                </c:pt>
                <c:pt idx="3">
                  <c:v>2.4</c:v>
                </c:pt>
                <c:pt idx="4">
                  <c:v>3</c:v>
                </c:pt>
                <c:pt idx="5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22-4599-B3DD-D5965963B15E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2025 год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Лист1!$B$1:$G$1</c:f>
              <c:strCache>
                <c:ptCount val="6"/>
                <c:pt idx="0">
                  <c:v>Подоходный налог</c:v>
                </c:pt>
                <c:pt idx="1">
                  <c:v>Налог на добавленную стоимость</c:v>
                </c:pt>
                <c:pt idx="2">
                  <c:v>Налог на недвижимость</c:v>
                </c:pt>
                <c:pt idx="3">
                  <c:v>Налог при УСН</c:v>
                </c:pt>
                <c:pt idx="4">
                  <c:v>Земельный налог</c:v>
                </c:pt>
                <c:pt idx="5">
                  <c:v>Неналоговые платежи</c:v>
                </c:pt>
              </c:strCache>
            </c:strRef>
          </c:cat>
          <c:val>
            <c:numRef>
              <c:f>Лист1!$B$3:$G$3</c:f>
              <c:numCache>
                <c:formatCode>#,##0.0</c:formatCode>
                <c:ptCount val="6"/>
                <c:pt idx="0">
                  <c:v>25.6</c:v>
                </c:pt>
                <c:pt idx="1">
                  <c:v>15.5</c:v>
                </c:pt>
                <c:pt idx="2">
                  <c:v>3.6</c:v>
                </c:pt>
                <c:pt idx="3">
                  <c:v>2.9</c:v>
                </c:pt>
                <c:pt idx="4">
                  <c:v>0.4</c:v>
                </c:pt>
                <c:pt idx="5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22-4599-B3DD-D5965963B1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3369135"/>
        <c:axId val="1789893103"/>
      </c:barChart>
      <c:catAx>
        <c:axId val="17933691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89893103"/>
        <c:crosses val="autoZero"/>
        <c:auto val="1"/>
        <c:lblAlgn val="ctr"/>
        <c:lblOffset val="100"/>
        <c:noMultiLvlLbl val="0"/>
      </c:catAx>
      <c:valAx>
        <c:axId val="17898931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93369135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439532956879594"/>
          <c:y val="0.87847087420654246"/>
          <c:w val="0.80026928011582954"/>
          <c:h val="6.62672863318467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281409557097521E-2"/>
          <c:y val="0.26916284369487403"/>
          <c:w val="0.3488544755643963"/>
          <c:h val="0.74983256534657494"/>
        </c:manualLayout>
      </c:layout>
      <c:pieChart>
        <c:varyColors val="1"/>
        <c:ser>
          <c:idx val="0"/>
          <c:order val="0"/>
          <c:explosion val="7"/>
          <c:dPt>
            <c:idx val="0"/>
            <c:bubble3D val="0"/>
            <c:explosion val="0"/>
            <c:spPr>
              <a:solidFill>
                <a:srgbClr val="146ED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7EE-47B7-9B8F-E5B5D4580B9A}"/>
              </c:ext>
            </c:extLst>
          </c:dPt>
          <c:dPt>
            <c:idx val="1"/>
            <c:bubble3D val="0"/>
            <c:explosion val="8"/>
            <c:spPr>
              <a:solidFill>
                <a:srgbClr val="FB92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EE-47B7-9B8F-E5B5D4580B9A}"/>
              </c:ext>
            </c:extLst>
          </c:dPt>
          <c:dPt>
            <c:idx val="2"/>
            <c:bubble3D val="0"/>
            <c:explosion val="11"/>
            <c:spPr>
              <a:solidFill>
                <a:srgbClr val="9E5E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7EE-47B7-9B8F-E5B5D4580B9A}"/>
              </c:ext>
            </c:extLst>
          </c:dPt>
          <c:dPt>
            <c:idx val="3"/>
            <c:bubble3D val="0"/>
            <c:explosion val="13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57EE-47B7-9B8F-E5B5D4580B9A}"/>
              </c:ext>
            </c:extLst>
          </c:dPt>
          <c:dPt>
            <c:idx val="4"/>
            <c:bubble3D val="0"/>
            <c:explosion val="12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57EE-47B7-9B8F-E5B5D4580B9A}"/>
              </c:ext>
            </c:extLst>
          </c:dPt>
          <c:dPt>
            <c:idx val="5"/>
            <c:bubble3D val="0"/>
            <c:explosion val="17"/>
            <c:spPr>
              <a:solidFill>
                <a:srgbClr val="FF81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7EE-47B7-9B8F-E5B5D4580B9A}"/>
              </c:ext>
            </c:extLst>
          </c:dPt>
          <c:dPt>
            <c:idx val="6"/>
            <c:bubble3D val="0"/>
            <c:explosion val="13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7EE-47B7-9B8F-E5B5D4580B9A}"/>
              </c:ext>
            </c:extLst>
          </c:dPt>
          <c:dPt>
            <c:idx val="7"/>
            <c:bubble3D val="0"/>
            <c:explosion val="5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58C6-4F53-A292-381D8BC69141}"/>
              </c:ext>
            </c:extLst>
          </c:dPt>
          <c:dLbls>
            <c:dLbl>
              <c:idx val="0"/>
              <c:layout>
                <c:manualLayout>
                  <c:x val="-0.13011939698206287"/>
                  <c:y val="-9.7909768155841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052669073274421E-2"/>
                      <c:h val="5.347506164864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7EE-47B7-9B8F-E5B5D4580B9A}"/>
                </c:ext>
              </c:extLst>
            </c:dLbl>
            <c:dLbl>
              <c:idx val="1"/>
              <c:layout>
                <c:manualLayout>
                  <c:x val="1.2024898470669735E-2"/>
                  <c:y val="-1.2818636384073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EE-47B7-9B8F-E5B5D4580B9A}"/>
                </c:ext>
              </c:extLst>
            </c:dLbl>
            <c:dLbl>
              <c:idx val="2"/>
              <c:layout>
                <c:manualLayout>
                  <c:x val="1.6571589389647555E-2"/>
                  <c:y val="-2.30807201012480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EE-47B7-9B8F-E5B5D4580B9A}"/>
                </c:ext>
              </c:extLst>
            </c:dLbl>
            <c:dLbl>
              <c:idx val="3"/>
              <c:layout>
                <c:manualLayout>
                  <c:x val="4.3413702510895526E-3"/>
                  <c:y val="2.14568667234895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7EE-47B7-9B8F-E5B5D4580B9A}"/>
                </c:ext>
              </c:extLst>
            </c:dLbl>
            <c:dLbl>
              <c:idx val="4"/>
              <c:layout>
                <c:manualLayout>
                  <c:x val="8.6184164219713522E-3"/>
                  <c:y val="2.1392295234241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7EE-47B7-9B8F-E5B5D4580B9A}"/>
                </c:ext>
              </c:extLst>
            </c:dLbl>
            <c:dLbl>
              <c:idx val="5"/>
              <c:layout>
                <c:manualLayout>
                  <c:x val="8.573288533239215E-3"/>
                  <c:y val="6.68195336886194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EE-47B7-9B8F-E5B5D4580B9A}"/>
                </c:ext>
              </c:extLst>
            </c:dLbl>
            <c:dLbl>
              <c:idx val="6"/>
              <c:layout>
                <c:manualLayout>
                  <c:x val="1.2552677756283499E-2"/>
                  <c:y val="8.0490717833519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7EE-47B7-9B8F-E5B5D4580B9A}"/>
                </c:ext>
              </c:extLst>
            </c:dLbl>
            <c:dLbl>
              <c:idx val="7"/>
              <c:layout>
                <c:manualLayout>
                  <c:x val="3.0925268772234553E-2"/>
                  <c:y val="2.50768207326557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8C6-4F53-A292-381D8BC691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Лист1!$B$4:$B$11</c:f>
              <c:strCache>
                <c:ptCount val="7"/>
                <c:pt idx="0">
                  <c:v>Заработная плата с начислениями (82,6 млн рублей)</c:v>
                </c:pt>
                <c:pt idx="1">
                  <c:v>Текущие бюджетные трансферты населению (6,0 млн рублей)</c:v>
                </c:pt>
                <c:pt idx="2">
                  <c:v>Оплата коммунальных услуг (9,3 млн рублей)</c:v>
                </c:pt>
                <c:pt idx="3">
                  <c:v>Продукты питания (4,6 млн рублей)</c:v>
                </c:pt>
                <c:pt idx="4">
                  <c:v>Лекарственные средства  и изделия медицинского назначения (5,7 млн рублей)</c:v>
                </c:pt>
                <c:pt idx="5">
                  <c:v>Капитальные  расходы (1,9 млн рублей)</c:v>
                </c:pt>
                <c:pt idx="6">
                  <c:v>Другие расходы (23,9 млн рублей)</c:v>
                </c:pt>
              </c:strCache>
            </c:strRef>
          </c:cat>
          <c:val>
            <c:numRef>
              <c:f>Лист1!$C$4:$C$11</c:f>
              <c:numCache>
                <c:formatCode>0.0%</c:formatCode>
                <c:ptCount val="7"/>
                <c:pt idx="0">
                  <c:v>0.61599999999999999</c:v>
                </c:pt>
                <c:pt idx="1">
                  <c:v>4.3999999999999997E-2</c:v>
                </c:pt>
                <c:pt idx="2">
                  <c:v>6.9000000000000006E-2</c:v>
                </c:pt>
                <c:pt idx="3">
                  <c:v>3.5000000000000003E-2</c:v>
                </c:pt>
                <c:pt idx="4">
                  <c:v>4.2999999999999997E-2</c:v>
                </c:pt>
                <c:pt idx="5">
                  <c:v>1.4E-2</c:v>
                </c:pt>
                <c:pt idx="6">
                  <c:v>0.17899999999999999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7EE-47B7-9B8F-E5B5D4580B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4305929406467619"/>
          <c:y val="0.25353737796071441"/>
          <c:w val="0.55528105629579272"/>
          <c:h val="0.636479076850539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71881881902678"/>
          <c:y val="0.29489773172671613"/>
          <c:w val="0.41532519517441002"/>
          <c:h val="0.5440517994219296"/>
        </c:manualLayout>
      </c:layout>
      <c:pieChart>
        <c:varyColors val="1"/>
        <c:ser>
          <c:idx val="0"/>
          <c:order val="0"/>
          <c:tx>
            <c:strRef>
              <c:f>Лист1!$B$3</c:f>
              <c:strCache>
                <c:ptCount val="1"/>
                <c:pt idx="0">
                  <c:v>Слайд 4. Структура расходов бюджета г. Бобруйска за 1 квартал 2025 г.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rgbClr val="E024C5"/>
              </a:solidFill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526-437C-9457-1B49CF53C5CC}"/>
              </c:ext>
            </c:extLst>
          </c:dPt>
          <c:dPt>
            <c:idx val="1"/>
            <c:bubble3D val="0"/>
            <c:spPr>
              <a:solidFill>
                <a:srgbClr val="0081E2"/>
              </a:solidFill>
            </c:spPr>
            <c:extLst>
              <c:ext xmlns:c16="http://schemas.microsoft.com/office/drawing/2014/chart" uri="{C3380CC4-5D6E-409C-BE32-E72D297353CC}">
                <c16:uniqueId val="{00000003-1526-437C-9457-1B49CF53C5CC}"/>
              </c:ext>
            </c:extLst>
          </c:dPt>
          <c:dPt>
            <c:idx val="2"/>
            <c:bubble3D val="0"/>
            <c:explosion val="8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1526-437C-9457-1B49CF53C5CC}"/>
              </c:ext>
            </c:extLst>
          </c:dPt>
          <c:dPt>
            <c:idx val="3"/>
            <c:bubble3D val="0"/>
            <c:explosion val="8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7-1526-437C-9457-1B49CF53C5CC}"/>
              </c:ext>
            </c:extLst>
          </c:dPt>
          <c:dPt>
            <c:idx val="4"/>
            <c:bubble3D val="0"/>
            <c:explosion val="9"/>
            <c:spPr>
              <a:solidFill>
                <a:srgbClr val="0F1AF1"/>
              </a:solidFill>
            </c:spPr>
            <c:extLst>
              <c:ext xmlns:c16="http://schemas.microsoft.com/office/drawing/2014/chart" uri="{C3380CC4-5D6E-409C-BE32-E72D297353CC}">
                <c16:uniqueId val="{00000009-1526-437C-9457-1B49CF53C5CC}"/>
              </c:ext>
            </c:extLst>
          </c:dPt>
          <c:dPt>
            <c:idx val="5"/>
            <c:bubble3D val="0"/>
            <c:explosion val="8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B-1526-437C-9457-1B49CF53C5CC}"/>
              </c:ext>
            </c:extLst>
          </c:dPt>
          <c:dLbls>
            <c:dLbl>
              <c:idx val="0"/>
              <c:layout>
                <c:manualLayout>
                  <c:x val="-0.12316293491218996"/>
                  <c:y val="8.7745169948587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26-437C-9457-1B49CF53C5CC}"/>
                </c:ext>
              </c:extLst>
            </c:dLbl>
            <c:dLbl>
              <c:idx val="1"/>
              <c:layout>
                <c:manualLayout>
                  <c:x val="5.7173659539188591E-2"/>
                  <c:y val="-0.165042037320155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26-437C-9457-1B49CF53C5CC}"/>
                </c:ext>
              </c:extLst>
            </c:dLbl>
            <c:dLbl>
              <c:idx val="2"/>
              <c:layout>
                <c:manualLayout>
                  <c:x val="1.7056647303516262E-2"/>
                  <c:y val="-2.715550141079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526-437C-9457-1B49CF53C5CC}"/>
                </c:ext>
              </c:extLst>
            </c:dLbl>
            <c:dLbl>
              <c:idx val="3"/>
              <c:layout>
                <c:manualLayout>
                  <c:x val="9.5719587082284622E-3"/>
                  <c:y val="1.811326582301689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26-437C-9457-1B49CF53C5CC}"/>
                </c:ext>
              </c:extLst>
            </c:dLbl>
            <c:dLbl>
              <c:idx val="4"/>
              <c:layout>
                <c:manualLayout>
                  <c:x val="1.7932194014414503E-2"/>
                  <c:y val="6.34785882428442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526-437C-9457-1B49CF53C5CC}"/>
                </c:ext>
              </c:extLst>
            </c:dLbl>
            <c:dLbl>
              <c:idx val="5"/>
              <c:layout>
                <c:manualLayout>
                  <c:x val="2.1302163024697784E-2"/>
                  <c:y val="-9.3251680690567655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5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4,3%</a:t>
                    </a:r>
                  </a:p>
                  <a:p>
                    <a:pPr>
                      <a:defRPr sz="15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208327295677248E-2"/>
                      <c:h val="3.5459390665147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1526-437C-9457-1B49CF53C5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Лист1!$B$5:$B$10</c:f>
              <c:strCache>
                <c:ptCount val="6"/>
                <c:pt idx="0">
                  <c:v>Здравоохранение (50,4 млн рублей)</c:v>
                </c:pt>
                <c:pt idx="1">
                  <c:v>Образование (47,7 млн рублей)</c:v>
                </c:pt>
                <c:pt idx="2">
                  <c:v>Отрасли хозяйства (19,2 млн рублей)</c:v>
                </c:pt>
                <c:pt idx="3">
                  <c:v>Физическая культура, спорт, культура и средства массовой информации (6,1 млн рублей)</c:v>
                </c:pt>
                <c:pt idx="4">
                  <c:v>Социальная политика (4,7 млн рублей)</c:v>
                </c:pt>
                <c:pt idx="5">
                  <c:v>Другие расходы (5,9 млн рублей)</c:v>
                </c:pt>
              </c:strCache>
            </c:strRef>
          </c:cat>
          <c:val>
            <c:numRef>
              <c:f>Лист1!$C$5:$C$10</c:f>
              <c:numCache>
                <c:formatCode>0.0%</c:formatCode>
                <c:ptCount val="6"/>
                <c:pt idx="0">
                  <c:v>0.376</c:v>
                </c:pt>
                <c:pt idx="1">
                  <c:v>0.35599999999999998</c:v>
                </c:pt>
                <c:pt idx="2">
                  <c:v>0.14399999999999999</c:v>
                </c:pt>
                <c:pt idx="3">
                  <c:v>4.4999999999999998E-2</c:v>
                </c:pt>
                <c:pt idx="4">
                  <c:v>3.5000000000000003E-2</c:v>
                </c:pt>
                <c:pt idx="5">
                  <c:v>4.3999999999999997E-2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526-437C-9457-1B49CF53C5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6616920091692446"/>
          <c:y val="0.41877739282589677"/>
          <c:w val="0.37927182416001132"/>
          <c:h val="0.50513934317260289"/>
        </c:manualLayout>
      </c:layout>
      <c:overlay val="0"/>
      <c:txPr>
        <a:bodyPr/>
        <a:lstStyle/>
        <a:p>
          <a:pPr>
            <a:defRPr sz="1500" b="1" i="0" u="none" strike="noStrike" baseline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003819997997575E-2"/>
          <c:y val="2.8367014991790576E-2"/>
          <c:w val="0.89210965892997274"/>
          <c:h val="0.66706428670073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'данные к диаграмме'!$B$9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5.7261218464623835E-3"/>
                  <c:y val="-2.19237674354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6E-4147-A51F-4C9710C8B9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'данные к диаграмме'!$C$8</c:f>
              <c:strCache>
                <c:ptCount val="1"/>
                <c:pt idx="0">
                  <c:v>1 квартал 2025 г.</c:v>
                </c:pt>
              </c:strCache>
              <c:extLst/>
            </c:strRef>
          </c:cat>
          <c:val>
            <c:numRef>
              <c:f>'данные к диаграмме'!$C$9</c:f>
              <c:numCache>
                <c:formatCode>General</c:formatCode>
                <c:ptCount val="1"/>
                <c:pt idx="0">
                  <c:v>16.2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26E-4147-A51F-4C9710C8B9ED}"/>
            </c:ext>
          </c:extLst>
        </c:ser>
        <c:ser>
          <c:idx val="2"/>
          <c:order val="2"/>
          <c:tx>
            <c:strRef>
              <c:f>'данные к диаграмме'!$B$10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3.7219792002005495E-2"/>
                  <c:y val="-3.6539612392395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26E-4147-A51F-4C9710C8B9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'данные к диаграмме'!$C$8</c:f>
              <c:strCache>
                <c:ptCount val="1"/>
                <c:pt idx="0">
                  <c:v>1 квартал 2025 г.</c:v>
                </c:pt>
              </c:strCache>
              <c:extLst/>
            </c:strRef>
          </c:cat>
          <c:val>
            <c:numRef>
              <c:f>'данные к диаграмме'!$C$10</c:f>
              <c:numCache>
                <c:formatCode>0.0</c:formatCode>
                <c:ptCount val="1"/>
                <c:pt idx="0">
                  <c:v>2.5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726E-4147-A51F-4C9710C8B9ED}"/>
            </c:ext>
          </c:extLst>
        </c:ser>
        <c:ser>
          <c:idx val="3"/>
          <c:order val="3"/>
          <c:tx>
            <c:strRef>
              <c:f>'данные к диаграмме'!$B$11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3.1493670155543114E-2"/>
                  <c:y val="-3.1667664073409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26E-4147-A51F-4C9710C8B9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'данные к диаграмме'!$C$8</c:f>
              <c:strCache>
                <c:ptCount val="1"/>
                <c:pt idx="0">
                  <c:v>1 квартал 2025 г.</c:v>
                </c:pt>
              </c:strCache>
              <c:extLst/>
            </c:strRef>
          </c:cat>
          <c:val>
            <c:numRef>
              <c:f>'данные к диаграмме'!$C$11</c:f>
              <c:numCache>
                <c:formatCode>General</c:formatCode>
                <c:ptCount val="1"/>
                <c:pt idx="0">
                  <c:v>0.3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726E-4147-A51F-4C9710C8B9ED}"/>
            </c:ext>
          </c:extLst>
        </c:ser>
        <c:ser>
          <c:idx val="4"/>
          <c:order val="4"/>
          <c:tx>
            <c:strRef>
              <c:f>'данные к диаграмме'!$B$12</c:f>
              <c:strCache>
                <c:ptCount val="1"/>
                <c:pt idx="0">
                  <c:v>Другие отрасли</c:v>
                </c:pt>
              </c:strCache>
            </c:strRef>
          </c:tx>
          <c:spPr>
            <a:solidFill>
              <a:srgbClr val="CC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2.2904487385849534E-2"/>
                  <c:y val="-3.4103638232902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26E-4147-A51F-4C9710C8B9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'данные к диаграмме'!$C$8</c:f>
              <c:strCache>
                <c:ptCount val="1"/>
                <c:pt idx="0">
                  <c:v>1 квартал 2025 г.</c:v>
                </c:pt>
              </c:strCache>
              <c:extLst/>
            </c:strRef>
          </c:cat>
          <c:val>
            <c:numRef>
              <c:f>'данные к диаграмме'!$C$12</c:f>
              <c:numCache>
                <c:formatCode>General</c:formatCode>
                <c:ptCount val="1"/>
                <c:pt idx="0">
                  <c:v>0.2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726E-4147-A51F-4C9710C8B9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03661072"/>
        <c:axId val="226695536"/>
        <c:axId val="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'данные к диаграмме'!#REF!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2">
                          <a:shade val="51000"/>
                          <a:satMod val="130000"/>
                        </a:schemeClr>
                      </a:gs>
                      <a:gs pos="80000">
                        <a:schemeClr val="accent2">
                          <a:shade val="93000"/>
                          <a:satMod val="130000"/>
                        </a:schemeClr>
                      </a:gs>
                      <a:gs pos="100000">
                        <a:schemeClr val="accent2">
                          <a:shade val="94000"/>
                          <a:satMod val="135000"/>
                        </a:scheme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'данные к диаграмме'!$C$8</c15:sqref>
                        </c15:formulaRef>
                      </c:ext>
                    </c:extLst>
                    <c:strCache>
                      <c:ptCount val="1"/>
                      <c:pt idx="0">
                        <c:v>1 квартал 2025 г.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'данные к диаграмме'!#REF!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726E-4147-A51F-4C9710C8B9ED}"/>
                  </c:ext>
                </c:extLst>
              </c15:ser>
            </c15:filteredBarSeries>
          </c:ext>
        </c:extLst>
      </c:bar3DChart>
      <c:catAx>
        <c:axId val="5036610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6695536"/>
        <c:crosses val="autoZero"/>
        <c:auto val="1"/>
        <c:lblAlgn val="ctr"/>
        <c:lblOffset val="100"/>
        <c:noMultiLvlLbl val="0"/>
      </c:catAx>
      <c:valAx>
        <c:axId val="22669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03661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4256612676215561"/>
          <c:w val="0.93561359848905656"/>
          <c:h val="0.256521244546499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15060957594998"/>
          <c:y val="0.42730514826068317"/>
          <c:w val="0.7034667063277229"/>
          <c:h val="0.5478594298022969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8FFA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EB7F-4B9B-A782-DEAE4C182310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EB7F-4B9B-A782-DEAE4C182310}"/>
              </c:ext>
            </c:extLst>
          </c:dPt>
          <c:dPt>
            <c:idx val="2"/>
            <c:bubble3D val="0"/>
            <c:spPr>
              <a:solidFill>
                <a:srgbClr val="8A3CC4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EB7F-4B9B-A782-DEAE4C182310}"/>
              </c:ext>
            </c:extLst>
          </c:dPt>
          <c:dPt>
            <c:idx val="3"/>
            <c:bubble3D val="0"/>
            <c:spPr>
              <a:solidFill>
                <a:srgbClr val="FFC81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EB7F-4B9B-A782-DEAE4C182310}"/>
              </c:ext>
            </c:extLst>
          </c:dPt>
          <c:dPt>
            <c:idx val="4"/>
            <c:bubble3D val="0"/>
            <c:spPr>
              <a:solidFill>
                <a:srgbClr val="CC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EB7F-4B9B-A782-DEAE4C182310}"/>
              </c:ext>
            </c:extLst>
          </c:dPt>
          <c:dPt>
            <c:idx val="5"/>
            <c:bubble3D val="0"/>
            <c:spPr>
              <a:solidFill>
                <a:srgbClr val="007E3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EB7F-4B9B-A782-DEAE4C182310}"/>
              </c:ext>
            </c:extLst>
          </c:dPt>
          <c:dPt>
            <c:idx val="6"/>
            <c:bubble3D val="0"/>
            <c:spPr>
              <a:solidFill>
                <a:srgbClr val="009A46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C-073A-4800-8592-0AB378DA140A}"/>
              </c:ext>
            </c:extLst>
          </c:dPt>
          <c:dLbls>
            <c:dLbl>
              <c:idx val="4"/>
              <c:layout>
                <c:manualLayout>
                  <c:x val="0.16783525669297134"/>
                  <c:y val="-3.6554402256033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582638088904533E-2"/>
                      <c:h val="3.94345401635366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B7F-4B9B-A782-DEAE4C182310}"/>
                </c:ext>
              </c:extLst>
            </c:dLbl>
            <c:dLbl>
              <c:idx val="5"/>
              <c:layout>
                <c:manualLayout>
                  <c:x val="0.16688699757217901"/>
                  <c:y val="2.1811717602220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805964927291914E-2"/>
                      <c:h val="6.3804199815160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EB7F-4B9B-A782-DEAE4C182310}"/>
                </c:ext>
              </c:extLst>
            </c:dLbl>
            <c:dLbl>
              <c:idx val="6"/>
              <c:layout>
                <c:manualLayout>
                  <c:x val="-5.389000702326516E-17"/>
                  <c:y val="-9.6771640777353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729266592893982E-2"/>
                      <c:h val="6.01616465555593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073A-4800-8592-0AB378DA14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'данные к диаграмме'!$B$2:$H$2</c:f>
              <c:strCache>
                <c:ptCount val="6"/>
                <c:pt idx="0">
                  <c:v>Благоустройство - 8,8 млн руб.</c:v>
                </c:pt>
                <c:pt idx="1">
                  <c:v>Субсидирование жилищно-коммунальных услуг -
2,0 млн руб.</c:v>
                </c:pt>
                <c:pt idx="2">
                  <c:v>Текущий ремонт жилищного фонда - 1,5 млн руб.</c:v>
                </c:pt>
                <c:pt idx="3">
                  <c:v>Капитальный ремонт жилищного фонда - 3,6 млн руб.</c:v>
                </c:pt>
                <c:pt idx="4">
                  <c:v>Замена лифтов - 0,1 млн руб.</c:v>
                </c:pt>
                <c:pt idx="5">
                  <c:v>Прочие расходы в области ЖКХ - 0,2 млн руб.</c:v>
                </c:pt>
              </c:strCache>
            </c:strRef>
          </c:cat>
          <c:val>
            <c:numRef>
              <c:f>'данные к диаграмме'!$B$3:$H$3</c:f>
              <c:numCache>
                <c:formatCode>0.0</c:formatCode>
                <c:ptCount val="7"/>
                <c:pt idx="0">
                  <c:v>8.8000000000000007</c:v>
                </c:pt>
                <c:pt idx="1">
                  <c:v>2</c:v>
                </c:pt>
                <c:pt idx="2">
                  <c:v>1.5</c:v>
                </c:pt>
                <c:pt idx="3">
                  <c:v>3.6</c:v>
                </c:pt>
                <c:pt idx="4">
                  <c:v>0.1</c:v>
                </c:pt>
                <c:pt idx="5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B7F-4B9B-A782-DEAE4C182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  <c:holeSize val="45"/>
      </c:doughnutChart>
      <c:spPr>
        <a:noFill/>
        <a:ln>
          <a:noFill/>
        </a:ln>
        <a:effectLst/>
      </c:spPr>
    </c:plotArea>
    <c:legend>
      <c:legendPos val="t"/>
      <c:legendEntry>
        <c:idx val="6"/>
        <c:delete val="1"/>
      </c:legendEntry>
      <c:layout>
        <c:manualLayout>
          <c:xMode val="edge"/>
          <c:yMode val="edge"/>
          <c:x val="1.4223326838387392E-2"/>
          <c:y val="0"/>
          <c:w val="0.98035703911533878"/>
          <c:h val="0.435782867976895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50" b="1" i="1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0.40169</cdr:x>
      <cdr:y>0.32162</cdr:y>
    </cdr:from>
    <cdr:to>
      <cdr:x>0.66645</cdr:x>
      <cdr:y>0.4463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7686AB4-70D8-4D8D-ADCE-EB58BD4D5676}"/>
            </a:ext>
          </a:extLst>
        </cdr:cNvPr>
        <cdr:cNvSpPr txBox="1"/>
      </cdr:nvSpPr>
      <cdr:spPr>
        <a:xfrm xmlns:a="http://schemas.openxmlformats.org/drawingml/2006/main">
          <a:off x="1831135" y="1652864"/>
          <a:ext cx="1206922" cy="6407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132,1</a:t>
          </a:r>
        </a:p>
        <a:p xmlns:a="http://schemas.openxmlformats.org/drawingml/2006/main">
          <a:pPr algn="ctr"/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млн рублей</a:t>
          </a:r>
        </a:p>
      </cdr:txBody>
    </cdr:sp>
  </cdr:relSizeAnchor>
  <cdr:relSizeAnchor xmlns:cdr="http://schemas.openxmlformats.org/drawingml/2006/chartDrawing">
    <cdr:from>
      <cdr:x>0.22793</cdr:x>
      <cdr:y>0.15753</cdr:y>
    </cdr:from>
    <cdr:to>
      <cdr:x>0.60773</cdr:x>
      <cdr:y>0.29935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6AE33B5C-C519-4642-94D1-57D30E25C70C}"/>
            </a:ext>
          </a:extLst>
        </cdr:cNvPr>
        <cdr:cNvSpPr txBox="1"/>
      </cdr:nvSpPr>
      <cdr:spPr>
        <a:xfrm xmlns:a="http://schemas.openxmlformats.org/drawingml/2006/main">
          <a:off x="1039047" y="809570"/>
          <a:ext cx="1731338" cy="7288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44,1 %</a:t>
          </a:r>
        </a:p>
        <a:p xmlns:a="http://schemas.openxmlformats.org/drawingml/2006/main">
          <a:pPr algn="ctr"/>
          <a:r>
            <a: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58,2 млн рублей</a:t>
          </a:r>
        </a:p>
      </cdr:txBody>
    </cdr:sp>
  </cdr:relSizeAnchor>
  <cdr:relSizeAnchor xmlns:cdr="http://schemas.openxmlformats.org/drawingml/2006/chartDrawing">
    <cdr:from>
      <cdr:x>0.40169</cdr:x>
      <cdr:y>0.53109</cdr:y>
    </cdr:from>
    <cdr:to>
      <cdr:x>0.78149</cdr:x>
      <cdr:y>0.67449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F483544E-3D1E-49B4-83DC-46CA268BB07F}"/>
            </a:ext>
          </a:extLst>
        </cdr:cNvPr>
        <cdr:cNvSpPr txBox="1"/>
      </cdr:nvSpPr>
      <cdr:spPr>
        <a:xfrm xmlns:a="http://schemas.openxmlformats.org/drawingml/2006/main">
          <a:off x="1831135" y="2729340"/>
          <a:ext cx="1731338" cy="7369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52,3 %</a:t>
          </a:r>
        </a:p>
        <a:p xmlns:a="http://schemas.openxmlformats.org/drawingml/2006/main">
          <a:pPr algn="ctr"/>
          <a:r>
            <a: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69,1 млн рублей</a:t>
          </a:r>
        </a:p>
      </cdr:txBody>
    </cdr:sp>
  </cdr:relSizeAnchor>
  <cdr:relSizeAnchor xmlns:cdr="http://schemas.openxmlformats.org/drawingml/2006/chartDrawing">
    <cdr:from>
      <cdr:x>0.04514</cdr:x>
      <cdr:y>0.61317</cdr:y>
    </cdr:from>
    <cdr:to>
      <cdr:x>0.36107</cdr:x>
      <cdr:y>0.71642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A2F13DDD-2125-4DED-9241-E6C50E1AFB2D}"/>
            </a:ext>
          </a:extLst>
        </cdr:cNvPr>
        <cdr:cNvSpPr txBox="1"/>
      </cdr:nvSpPr>
      <cdr:spPr>
        <a:xfrm xmlns:a="http://schemas.openxmlformats.org/drawingml/2006/main">
          <a:off x="205763" y="3151167"/>
          <a:ext cx="1440183" cy="5306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3,6 %</a:t>
          </a:r>
        </a:p>
        <a:p xmlns:a="http://schemas.openxmlformats.org/drawingml/2006/main">
          <a:pPr algn="ctr"/>
          <a:r>
            <a: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4,8 млн рублей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0.57713</cdr:x>
      <cdr:y>0.19238</cdr:y>
    </cdr:from>
    <cdr:to>
      <cdr:x>0.94282</cdr:x>
      <cdr:y>0.36381</cdr:y>
    </cdr:to>
    <cdr:sp macro="" textlink="">
      <cdr:nvSpPr>
        <cdr:cNvPr id="2" name="Прямоугольник: скругленные противолежащие углы 1">
          <a:extLst xmlns:a="http://schemas.openxmlformats.org/drawingml/2006/main">
            <a:ext uri="{FF2B5EF4-FFF2-40B4-BE49-F238E27FC236}">
              <a16:creationId xmlns:a16="http://schemas.microsoft.com/office/drawing/2014/main" id="{15B42DAD-7EA6-48BF-8670-71349A07B617}"/>
            </a:ext>
          </a:extLst>
        </cdr:cNvPr>
        <cdr:cNvSpPr/>
      </cdr:nvSpPr>
      <cdr:spPr>
        <a:xfrm xmlns:a="http://schemas.openxmlformats.org/drawingml/2006/main">
          <a:off x="5905524" y="1374315"/>
          <a:ext cx="3741940" cy="1224653"/>
        </a:xfrm>
        <a:prstGeom xmlns:a="http://schemas.openxmlformats.org/drawingml/2006/main" prst="round2DiagRect">
          <a:avLst/>
        </a:prstGeom>
        <a:solidFill xmlns:a="http://schemas.openxmlformats.org/drawingml/2006/main">
          <a:srgbClr val="F8E2E0"/>
        </a:solidFill>
        <a:ln xmlns:a="http://schemas.openxmlformats.org/drawingml/2006/main">
          <a:solidFill>
            <a:schemeClr val="bg1">
              <a:lumMod val="6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ru-RU" sz="1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социальную сферу города направлено </a:t>
          </a:r>
          <a:r>
            <a:rPr lang="ru-RU" sz="17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81,3</a:t>
          </a:r>
          <a:r>
            <a:rPr lang="ru-RU" sz="1700" b="1" baseline="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% расходов бюджета</a:t>
          </a:r>
          <a:r>
            <a:rPr lang="ru-RU" sz="1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(108,9 млн. рублей) </a:t>
          </a:r>
        </a:p>
      </cdr:txBody>
    </cdr:sp>
  </cdr:relSizeAnchor>
  <cdr:relSizeAnchor xmlns:cdr="http://schemas.openxmlformats.org/drawingml/2006/chartDrawing">
    <cdr:from>
      <cdr:x>0.0059</cdr:x>
      <cdr:y>0.02453</cdr:y>
    </cdr:from>
    <cdr:to>
      <cdr:x>1</cdr:x>
      <cdr:y>0.13004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00000000-0008-0000-0100-000002000000}"/>
            </a:ext>
          </a:extLst>
        </cdr:cNvPr>
        <cdr:cNvSpPr txBox="1"/>
      </cdr:nvSpPr>
      <cdr:spPr>
        <a:xfrm xmlns:a="http://schemas.openxmlformats.org/drawingml/2006/main">
          <a:off x="68974" y="167431"/>
          <a:ext cx="9125826" cy="720081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Отраслевая структура расходов бюджета</a:t>
          </a:r>
          <a:r>
            <a:rPr lang="ru-RU" sz="2000" b="1" baseline="0" dirty="0">
              <a:latin typeface="Times New Roman" pitchFamily="18" charset="0"/>
              <a:cs typeface="Times New Roman" pitchFamily="18" charset="0"/>
            </a:rPr>
            <a:t> г. Бобруйска</a:t>
          </a:r>
        </a:p>
        <a:p xmlns:a="http://schemas.openxmlformats.org/drawingml/2006/main">
          <a:pPr algn="ctr"/>
          <a:r>
            <a:rPr lang="ru-RU" sz="2000" b="1" baseline="0" dirty="0">
              <a:latin typeface="Times New Roman" pitchFamily="18" charset="0"/>
              <a:cs typeface="Times New Roman" pitchFamily="18" charset="0"/>
            </a:rPr>
            <a:t> за 1 квартал 2025 г.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475" cy="496491"/>
          </a:xfrm>
          <a:prstGeom prst="rect">
            <a:avLst/>
          </a:prstGeom>
        </p:spPr>
        <p:txBody>
          <a:bodyPr vert="horz" lIns="91604" tIns="45802" rIns="91604" bIns="458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41" y="0"/>
            <a:ext cx="2950475" cy="496491"/>
          </a:xfrm>
          <a:prstGeom prst="rect">
            <a:avLst/>
          </a:prstGeom>
        </p:spPr>
        <p:txBody>
          <a:bodyPr vert="horz" lIns="91604" tIns="45802" rIns="91604" bIns="45802" rtlCol="0"/>
          <a:lstStyle>
            <a:lvl1pPr algn="r">
              <a:defRPr sz="1200"/>
            </a:lvl1pPr>
          </a:lstStyle>
          <a:p>
            <a:fld id="{365F5061-FFBC-4039-8210-1CDC2F8D823F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04" tIns="45802" rIns="91604" bIns="4580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16668"/>
            <a:ext cx="5447030" cy="4468416"/>
          </a:xfrm>
          <a:prstGeom prst="rect">
            <a:avLst/>
          </a:prstGeom>
        </p:spPr>
        <p:txBody>
          <a:bodyPr vert="horz" lIns="91604" tIns="45802" rIns="91604" bIns="4580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1602"/>
            <a:ext cx="2950475" cy="496491"/>
          </a:xfrm>
          <a:prstGeom prst="rect">
            <a:avLst/>
          </a:prstGeom>
        </p:spPr>
        <p:txBody>
          <a:bodyPr vert="horz" lIns="91604" tIns="45802" rIns="91604" bIns="4580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41" y="9431602"/>
            <a:ext cx="2950475" cy="496491"/>
          </a:xfrm>
          <a:prstGeom prst="rect">
            <a:avLst/>
          </a:prstGeom>
        </p:spPr>
        <p:txBody>
          <a:bodyPr vert="horz" lIns="91604" tIns="45802" rIns="91604" bIns="45802" rtlCol="0" anchor="b"/>
          <a:lstStyle>
            <a:lvl1pPr algn="r">
              <a:defRPr sz="1200"/>
            </a:lvl1pPr>
          </a:lstStyle>
          <a:p>
            <a:fld id="{79D239FC-A65E-4829-8B42-12B836E19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180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239FC-A65E-4829-8B42-12B836E198E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36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5C00-184A-4655-AFE3-6F40C29070B9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2FCE-F827-4063-B7C0-24F5D4C9A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920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5C00-184A-4655-AFE3-6F40C29070B9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2FCE-F827-4063-B7C0-24F5D4C9A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27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5C00-184A-4655-AFE3-6F40C29070B9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2FCE-F827-4063-B7C0-24F5D4C9A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04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5C00-184A-4655-AFE3-6F40C29070B9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2FCE-F827-4063-B7C0-24F5D4C9A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48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5C00-184A-4655-AFE3-6F40C29070B9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2FCE-F827-4063-B7C0-24F5D4C9A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35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5C00-184A-4655-AFE3-6F40C29070B9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2FCE-F827-4063-B7C0-24F5D4C9A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34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5C00-184A-4655-AFE3-6F40C29070B9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2FCE-F827-4063-B7C0-24F5D4C9A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61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5C00-184A-4655-AFE3-6F40C29070B9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2FCE-F827-4063-B7C0-24F5D4C9A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44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5C00-184A-4655-AFE3-6F40C29070B9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2FCE-F827-4063-B7C0-24F5D4C9A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32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5C00-184A-4655-AFE3-6F40C29070B9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2FCE-F827-4063-B7C0-24F5D4C9A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14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5C00-184A-4655-AFE3-6F40C29070B9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2FCE-F827-4063-B7C0-24F5D4C9A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11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D5C00-184A-4655-AFE3-6F40C29070B9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82FCE-F827-4063-B7C0-24F5D4C9A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31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6AAB4E6-5B57-406A-A94E-A31671405757}"/>
              </a:ext>
            </a:extLst>
          </p:cNvPr>
          <p:cNvGrpSpPr/>
          <p:nvPr/>
        </p:nvGrpSpPr>
        <p:grpSpPr>
          <a:xfrm>
            <a:off x="5248857" y="1722422"/>
            <a:ext cx="3674558" cy="5055540"/>
            <a:chOff x="5261691" y="1695698"/>
            <a:chExt cx="3674558" cy="5055540"/>
          </a:xfrm>
        </p:grpSpPr>
        <p:graphicFrame>
          <p:nvGraphicFramePr>
            <p:cNvPr id="3" name="Диаграмма 2">
              <a:extLst>
                <a:ext uri="{FF2B5EF4-FFF2-40B4-BE49-F238E27FC236}">
                  <a16:creationId xmlns:a16="http://schemas.microsoft.com/office/drawing/2014/main" id="{33E80D90-0870-4C6D-A2A1-841AE333105D}"/>
                </a:ext>
              </a:extLst>
            </p:cNvPr>
            <p:cNvGraphicFramePr/>
            <p:nvPr>
              <p:extLst/>
            </p:nvPr>
          </p:nvGraphicFramePr>
          <p:xfrm>
            <a:off x="5261691" y="2394164"/>
            <a:ext cx="3665670" cy="43570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" name="Прямоугольник с двумя скругленными противолежащими углами 6">
              <a:extLst>
                <a:ext uri="{FF2B5EF4-FFF2-40B4-BE49-F238E27FC236}">
                  <a16:creationId xmlns:a16="http://schemas.microsoft.com/office/drawing/2014/main" id="{23760365-725F-455D-8E02-47E3F2893ECA}"/>
                </a:ext>
              </a:extLst>
            </p:cNvPr>
            <p:cNvSpPr/>
            <p:nvPr/>
          </p:nvSpPr>
          <p:spPr>
            <a:xfrm>
              <a:off x="5270579" y="1695698"/>
              <a:ext cx="3665670" cy="530592"/>
            </a:xfrm>
            <a:prstGeom prst="round2Diag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Поступления доходов за январь-март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932599C-66DD-4131-B82E-16A4F9F37B2D}"/>
                </a:ext>
              </a:extLst>
            </p:cNvPr>
            <p:cNvSpPr txBox="1"/>
            <p:nvPr/>
          </p:nvSpPr>
          <p:spPr>
            <a:xfrm>
              <a:off x="5880978" y="2917384"/>
              <a:ext cx="152913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4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+ 4,2 млн рублей,</a:t>
              </a:r>
            </a:p>
            <a:p>
              <a:pPr algn="ctr"/>
              <a:r>
                <a:rPr lang="ru-RU" sz="14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рост на 7,8 %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047B643-6FCC-4889-A655-BB7D4D9E179E}"/>
                </a:ext>
              </a:extLst>
            </p:cNvPr>
            <p:cNvSpPr txBox="1"/>
            <p:nvPr/>
          </p:nvSpPr>
          <p:spPr>
            <a:xfrm>
              <a:off x="7249130" y="2340223"/>
              <a:ext cx="152913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4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+ 3,7 млн рублей,</a:t>
              </a:r>
            </a:p>
            <a:p>
              <a:pPr algn="ctr"/>
              <a:r>
                <a:rPr lang="ru-RU" sz="14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рост на 5,3 %</a:t>
              </a:r>
            </a:p>
          </p:txBody>
        </p:sp>
      </p:grp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D3286ACA-E653-40C9-BB4A-98BC146B7BC9}"/>
              </a:ext>
            </a:extLst>
          </p:cNvPr>
          <p:cNvSpPr txBox="1">
            <a:spLocks/>
          </p:cNvSpPr>
          <p:nvPr/>
        </p:nvSpPr>
        <p:spPr>
          <a:xfrm>
            <a:off x="0" y="200344"/>
            <a:ext cx="9144000" cy="42034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Доходы бюджета города Бобруйска</a:t>
            </a:r>
            <a:endParaRPr lang="ru-RU" sz="2000" dirty="0"/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id="{DD42E7C2-5E9E-47ED-8837-69CE186B5D91}"/>
              </a:ext>
            </a:extLst>
          </p:cNvPr>
          <p:cNvSpPr/>
          <p:nvPr/>
        </p:nvSpPr>
        <p:spPr>
          <a:xfrm>
            <a:off x="426348" y="708305"/>
            <a:ext cx="8291304" cy="603850"/>
          </a:xfrm>
          <a:prstGeom prst="round2Diag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1 квартале 2025 года объем доходов бюджета в сравнении с прошлым годом увеличился на 6,4 % или на 7,9 млн рублей 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EAA7566B-3F6B-462A-9745-09289E184D36}"/>
              </a:ext>
            </a:extLst>
          </p:cNvPr>
          <p:cNvGrpSpPr/>
          <p:nvPr/>
        </p:nvGrpSpPr>
        <p:grpSpPr>
          <a:xfrm>
            <a:off x="220585" y="1423505"/>
            <a:ext cx="4559531" cy="5139131"/>
            <a:chOff x="164188" y="1532742"/>
            <a:chExt cx="4559531" cy="5139131"/>
          </a:xfrm>
        </p:grpSpPr>
        <p:graphicFrame>
          <p:nvGraphicFramePr>
            <p:cNvPr id="2" name="Диаграмма 1">
              <a:extLst>
                <a:ext uri="{FF2B5EF4-FFF2-40B4-BE49-F238E27FC236}">
                  <a16:creationId xmlns:a16="http://schemas.microsoft.com/office/drawing/2014/main" id="{D0B3B814-E7AE-4D3D-942A-D0D34E548B8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982050724"/>
                </p:ext>
              </p:extLst>
            </p:nvPr>
          </p:nvGraphicFramePr>
          <p:xfrm>
            <a:off x="164188" y="1532742"/>
            <a:ext cx="4558551" cy="513913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0" name="Прямоугольник с двумя скругленными противолежащими углами 6">
              <a:extLst>
                <a:ext uri="{FF2B5EF4-FFF2-40B4-BE49-F238E27FC236}">
                  <a16:creationId xmlns:a16="http://schemas.microsoft.com/office/drawing/2014/main" id="{EEA29923-99A7-4B32-93C9-68C239D38FC1}"/>
                </a:ext>
              </a:extLst>
            </p:cNvPr>
            <p:cNvSpPr/>
            <p:nvPr/>
          </p:nvSpPr>
          <p:spPr>
            <a:xfrm>
              <a:off x="295735" y="1532742"/>
              <a:ext cx="4427984" cy="336738"/>
            </a:xfrm>
            <a:prstGeom prst="round2Diag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Структура доходов за январь-март 2025 года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60EA055B-8CE7-4443-934F-17C9CD2A065E}"/>
              </a:ext>
            </a:extLst>
          </p:cNvPr>
          <p:cNvSpPr txBox="1"/>
          <p:nvPr/>
        </p:nvSpPr>
        <p:spPr>
          <a:xfrm>
            <a:off x="5121382" y="2229310"/>
            <a:ext cx="8835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 рублей</a:t>
            </a:r>
          </a:p>
        </p:txBody>
      </p:sp>
    </p:spTree>
    <p:extLst>
      <p:ext uri="{BB962C8B-B14F-4D97-AF65-F5344CB8AC3E}">
        <p14:creationId xmlns:p14="http://schemas.microsoft.com/office/powerpoint/2010/main" val="38711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F18176-4A20-46DC-8F2E-1474D7204564}"/>
              </a:ext>
            </a:extLst>
          </p:cNvPr>
          <p:cNvSpPr txBox="1">
            <a:spLocks/>
          </p:cNvSpPr>
          <p:nvPr/>
        </p:nvSpPr>
        <p:spPr>
          <a:xfrm>
            <a:off x="0" y="281456"/>
            <a:ext cx="9144000" cy="4357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доходы бюджета города Бобруйска </a:t>
            </a:r>
          </a:p>
        </p:txBody>
      </p:sp>
      <p:grpSp>
        <p:nvGrpSpPr>
          <p:cNvPr id="61" name="Группа 60">
            <a:extLst>
              <a:ext uri="{FF2B5EF4-FFF2-40B4-BE49-F238E27FC236}">
                <a16:creationId xmlns:a16="http://schemas.microsoft.com/office/drawing/2014/main" id="{13F86C19-DA0A-441A-A009-B8495B92C716}"/>
              </a:ext>
            </a:extLst>
          </p:cNvPr>
          <p:cNvGrpSpPr/>
          <p:nvPr/>
        </p:nvGrpSpPr>
        <p:grpSpPr>
          <a:xfrm>
            <a:off x="4975517" y="966442"/>
            <a:ext cx="4040921" cy="5805315"/>
            <a:chOff x="4975517" y="966442"/>
            <a:chExt cx="4040921" cy="5805315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41556581-A429-4F00-9BBD-7E8F2F073E3D}"/>
                </a:ext>
              </a:extLst>
            </p:cNvPr>
            <p:cNvSpPr/>
            <p:nvPr/>
          </p:nvSpPr>
          <p:spPr>
            <a:xfrm>
              <a:off x="5436096" y="966442"/>
              <a:ext cx="3418564" cy="74635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1700"/>
                </a:lnSpc>
                <a:defRPr sz="1300" b="0" i="0" u="none" strike="noStrike" kern="1200" baseline="0">
                  <a:solidFill>
                    <a:srgbClr val="000000"/>
                  </a:solidFill>
                  <a:latin typeface="Times New Roman" pitchFamily="18" charset="0"/>
                  <a:ea typeface="Arial Cyr"/>
                  <a:cs typeface="Times New Roman" pitchFamily="18" charset="0"/>
                </a:defRPr>
              </a:pPr>
              <a:r>
                <a:rPr lang="ru-RU" sz="1700" b="1" dirty="0">
                  <a:latin typeface="Times New Roman" pitchFamily="18" charset="0"/>
                  <a:cs typeface="Times New Roman" pitchFamily="18" charset="0"/>
                </a:rPr>
                <a:t>Структура собственных доходов </a:t>
              </a:r>
            </a:p>
            <a:p>
              <a:pPr algn="ctr">
                <a:lnSpc>
                  <a:spcPts val="1700"/>
                </a:lnSpc>
                <a:defRPr sz="1300" b="0" i="0" u="none" strike="noStrike" kern="1200" baseline="0">
                  <a:solidFill>
                    <a:srgbClr val="000000"/>
                  </a:solidFill>
                  <a:latin typeface="Times New Roman" pitchFamily="18" charset="0"/>
                  <a:ea typeface="Arial Cyr"/>
                  <a:cs typeface="Times New Roman" pitchFamily="18" charset="0"/>
                </a:defRPr>
              </a:pPr>
              <a:r>
                <a:rPr lang="ru-RU" sz="1700" b="1" dirty="0">
                  <a:latin typeface="Times New Roman" pitchFamily="18" charset="0"/>
                  <a:cs typeface="Times New Roman" pitchFamily="18" charset="0"/>
                </a:rPr>
                <a:t> в 1 квартале 2025 г.</a:t>
              </a:r>
            </a:p>
            <a:p>
              <a:pPr algn="ctr">
                <a:lnSpc>
                  <a:spcPts val="1700"/>
                </a:lnSpc>
                <a:defRPr sz="1300" b="0" i="0" u="none" strike="noStrike" kern="1200" baseline="0">
                  <a:solidFill>
                    <a:srgbClr val="000000"/>
                  </a:solidFill>
                  <a:latin typeface="Times New Roman" pitchFamily="18" charset="0"/>
                  <a:ea typeface="Arial Cyr"/>
                  <a:cs typeface="Times New Roman" pitchFamily="18" charset="0"/>
                </a:defRPr>
              </a:pPr>
              <a:r>
                <a:rPr lang="ru-RU" sz="1700" b="1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1600" b="1" i="1" dirty="0">
                  <a:latin typeface="Times New Roman" pitchFamily="18" charset="0"/>
                  <a:cs typeface="Times New Roman" pitchFamily="18" charset="0"/>
                </a:rPr>
                <a:t>58,2 млн рублей</a:t>
              </a:r>
              <a:r>
                <a:rPr lang="ru-RU" sz="1700" b="1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graphicFrame>
          <p:nvGraphicFramePr>
            <p:cNvPr id="18" name="Диаграмма 17">
              <a:extLst>
                <a:ext uri="{FF2B5EF4-FFF2-40B4-BE49-F238E27FC236}">
                  <a16:creationId xmlns:a16="http://schemas.microsoft.com/office/drawing/2014/main" id="{B88657DF-4A99-41A4-9AD1-FC3476E8509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55156790"/>
                </p:ext>
              </p:extLst>
            </p:nvPr>
          </p:nvGraphicFramePr>
          <p:xfrm>
            <a:off x="4975517" y="1773168"/>
            <a:ext cx="4040921" cy="49985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2" name="TextBox 1">
              <a:extLst>
                <a:ext uri="{FF2B5EF4-FFF2-40B4-BE49-F238E27FC236}">
                  <a16:creationId xmlns:a16="http://schemas.microsoft.com/office/drawing/2014/main" id="{EE615DC2-0555-4CCD-9E27-26307834F595}"/>
                </a:ext>
              </a:extLst>
            </p:cNvPr>
            <p:cNvSpPr txBox="1"/>
            <p:nvPr/>
          </p:nvSpPr>
          <p:spPr>
            <a:xfrm>
              <a:off x="7145378" y="3912688"/>
              <a:ext cx="648072" cy="360022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3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44,0 %</a:t>
              </a:r>
            </a:p>
          </p:txBody>
        </p:sp>
        <p:sp>
          <p:nvSpPr>
            <p:cNvPr id="53" name="TextBox 1">
              <a:extLst>
                <a:ext uri="{FF2B5EF4-FFF2-40B4-BE49-F238E27FC236}">
                  <a16:creationId xmlns:a16="http://schemas.microsoft.com/office/drawing/2014/main" id="{C155F1E9-FCCD-4070-A336-D59BF65B4BF2}"/>
                </a:ext>
              </a:extLst>
            </p:cNvPr>
            <p:cNvSpPr txBox="1"/>
            <p:nvPr/>
          </p:nvSpPr>
          <p:spPr>
            <a:xfrm>
              <a:off x="7124673" y="3068978"/>
              <a:ext cx="648072" cy="360022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3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26,6 %</a:t>
              </a:r>
            </a:p>
          </p:txBody>
        </p:sp>
        <p:sp>
          <p:nvSpPr>
            <p:cNvPr id="54" name="TextBox 1">
              <a:extLst>
                <a:ext uri="{FF2B5EF4-FFF2-40B4-BE49-F238E27FC236}">
                  <a16:creationId xmlns:a16="http://schemas.microsoft.com/office/drawing/2014/main" id="{EE9AFB83-B0C5-4977-8828-96AEE71CF869}"/>
                </a:ext>
              </a:extLst>
            </p:cNvPr>
            <p:cNvSpPr txBox="1"/>
            <p:nvPr/>
          </p:nvSpPr>
          <p:spPr>
            <a:xfrm>
              <a:off x="6347905" y="2643000"/>
              <a:ext cx="648072" cy="360022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3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6,3 %</a:t>
              </a:r>
            </a:p>
          </p:txBody>
        </p:sp>
        <p:sp>
          <p:nvSpPr>
            <p:cNvPr id="55" name="TextBox 1">
              <a:extLst>
                <a:ext uri="{FF2B5EF4-FFF2-40B4-BE49-F238E27FC236}">
                  <a16:creationId xmlns:a16="http://schemas.microsoft.com/office/drawing/2014/main" id="{02B914F9-68FD-4630-8B02-E6DCBCE0D3ED}"/>
                </a:ext>
              </a:extLst>
            </p:cNvPr>
            <p:cNvSpPr txBox="1"/>
            <p:nvPr/>
          </p:nvSpPr>
          <p:spPr>
            <a:xfrm>
              <a:off x="7932663" y="2464262"/>
              <a:ext cx="648072" cy="360022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3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5,1 %</a:t>
              </a:r>
            </a:p>
          </p:txBody>
        </p:sp>
        <p:sp>
          <p:nvSpPr>
            <p:cNvPr id="56" name="TextBox 1">
              <a:extLst>
                <a:ext uri="{FF2B5EF4-FFF2-40B4-BE49-F238E27FC236}">
                  <a16:creationId xmlns:a16="http://schemas.microsoft.com/office/drawing/2014/main" id="{BF5EFE3B-4B92-4C89-944E-6AE4126D66D0}"/>
                </a:ext>
              </a:extLst>
            </p:cNvPr>
            <p:cNvSpPr txBox="1"/>
            <p:nvPr/>
          </p:nvSpPr>
          <p:spPr>
            <a:xfrm>
              <a:off x="6347905" y="2328927"/>
              <a:ext cx="648072" cy="360022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3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4,2 %</a:t>
              </a:r>
            </a:p>
          </p:txBody>
        </p:sp>
        <p:sp>
          <p:nvSpPr>
            <p:cNvPr id="57" name="TextBox 1">
              <a:extLst>
                <a:ext uri="{FF2B5EF4-FFF2-40B4-BE49-F238E27FC236}">
                  <a16:creationId xmlns:a16="http://schemas.microsoft.com/office/drawing/2014/main" id="{4022C160-5AB5-44BA-A18A-A1F9EE6CF3E2}"/>
                </a:ext>
              </a:extLst>
            </p:cNvPr>
            <p:cNvSpPr txBox="1"/>
            <p:nvPr/>
          </p:nvSpPr>
          <p:spPr>
            <a:xfrm>
              <a:off x="7932663" y="2125222"/>
              <a:ext cx="648072" cy="360022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3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13,8 %</a:t>
              </a:r>
            </a:p>
          </p:txBody>
        </p:sp>
      </p:grpSp>
      <p:grpSp>
        <p:nvGrpSpPr>
          <p:cNvPr id="70" name="Группа 69">
            <a:extLst>
              <a:ext uri="{FF2B5EF4-FFF2-40B4-BE49-F238E27FC236}">
                <a16:creationId xmlns:a16="http://schemas.microsoft.com/office/drawing/2014/main" id="{A3268C02-3BA2-49F4-8D29-A680D9578B88}"/>
              </a:ext>
            </a:extLst>
          </p:cNvPr>
          <p:cNvGrpSpPr/>
          <p:nvPr/>
        </p:nvGrpSpPr>
        <p:grpSpPr>
          <a:xfrm>
            <a:off x="181960" y="1140688"/>
            <a:ext cx="4967764" cy="5470143"/>
            <a:chOff x="127562" y="1011469"/>
            <a:chExt cx="4967764" cy="5470143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DCE92ED7-B2FA-4D52-8C92-2E6FF2796C5E}"/>
                </a:ext>
              </a:extLst>
            </p:cNvPr>
            <p:cNvSpPr/>
            <p:nvPr/>
          </p:nvSpPr>
          <p:spPr>
            <a:xfrm>
              <a:off x="539552" y="1011469"/>
              <a:ext cx="3901045" cy="5283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700"/>
                </a:lnSpc>
                <a:defRPr sz="1300" b="0" i="0" u="none" strike="noStrike" kern="1200" baseline="0">
                  <a:solidFill>
                    <a:srgbClr val="000000"/>
                  </a:solidFill>
                  <a:latin typeface="Times New Roman" pitchFamily="18" charset="0"/>
                  <a:ea typeface="Arial Cyr"/>
                  <a:cs typeface="Times New Roman" pitchFamily="18" charset="0"/>
                </a:defRPr>
              </a:pPr>
              <a:r>
                <a:rPr lang="ru-RU" sz="16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Динамика поступлений отдельных доходов в 1 квартале 2024-2025 г.</a:t>
              </a:r>
            </a:p>
          </p:txBody>
        </p:sp>
        <p:graphicFrame>
          <p:nvGraphicFramePr>
            <p:cNvPr id="9" name="Диаграмма 8">
              <a:extLst>
                <a:ext uri="{FF2B5EF4-FFF2-40B4-BE49-F238E27FC236}">
                  <a16:creationId xmlns:a16="http://schemas.microsoft.com/office/drawing/2014/main" id="{318EF5BD-A5CF-4EF4-BF79-5EB073E273A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079721915"/>
                </p:ext>
              </p:extLst>
            </p:nvPr>
          </p:nvGraphicFramePr>
          <p:xfrm>
            <a:off x="127562" y="1628800"/>
            <a:ext cx="4967764" cy="48528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59E4DFF-505A-448E-B5F5-DEBA5DD38C76}"/>
                </a:ext>
              </a:extLst>
            </p:cNvPr>
            <p:cNvSpPr txBox="1"/>
            <p:nvPr/>
          </p:nvSpPr>
          <p:spPr>
            <a:xfrm>
              <a:off x="3988759" y="5650178"/>
              <a:ext cx="8835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1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млн рублей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65B1BD3-D99B-4F32-B6C1-3D47F8949FCE}"/>
                </a:ext>
              </a:extLst>
            </p:cNvPr>
            <p:cNvSpPr txBox="1"/>
            <p:nvPr/>
          </p:nvSpPr>
          <p:spPr>
            <a:xfrm>
              <a:off x="4237510" y="4787966"/>
              <a:ext cx="800668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3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118,0 % 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E43B567D-0007-4967-BE1D-52F46688A26D}"/>
                </a:ext>
              </a:extLst>
            </p:cNvPr>
            <p:cNvSpPr txBox="1"/>
            <p:nvPr/>
          </p:nvSpPr>
          <p:spPr>
            <a:xfrm>
              <a:off x="1786810" y="2367587"/>
              <a:ext cx="726481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3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14,0 % 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54C3EC01-1E22-495E-AA71-536E0D515349}"/>
                </a:ext>
              </a:extLst>
            </p:cNvPr>
            <p:cNvSpPr txBox="1"/>
            <p:nvPr/>
          </p:nvSpPr>
          <p:spPr>
            <a:xfrm>
              <a:off x="1795978" y="3599171"/>
              <a:ext cx="791499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3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111,5 % 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0238145-14EB-4FE6-A9CC-4755D3D79AC3}"/>
                </a:ext>
              </a:extLst>
            </p:cNvPr>
            <p:cNvSpPr txBox="1"/>
            <p:nvPr/>
          </p:nvSpPr>
          <p:spPr>
            <a:xfrm>
              <a:off x="3077442" y="4195956"/>
              <a:ext cx="800668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3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113,2 % 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40559EE-47CE-4378-A7ED-B10844FE67CC}"/>
                </a:ext>
              </a:extLst>
            </p:cNvPr>
            <p:cNvSpPr txBox="1"/>
            <p:nvPr/>
          </p:nvSpPr>
          <p:spPr>
            <a:xfrm>
              <a:off x="2423342" y="1770802"/>
              <a:ext cx="726481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3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98,3 % 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41E6C31E-144C-4E4E-A4C5-F1DEB59FC4B8}"/>
                </a:ext>
              </a:extLst>
            </p:cNvPr>
            <p:cNvSpPr txBox="1"/>
            <p:nvPr/>
          </p:nvSpPr>
          <p:spPr>
            <a:xfrm>
              <a:off x="1777640" y="2983379"/>
              <a:ext cx="809837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3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123,8 % </a:t>
              </a:r>
            </a:p>
          </p:txBody>
        </p:sp>
        <p:sp>
          <p:nvSpPr>
            <p:cNvPr id="69" name="Прямоугольник: скругленные противолежащие углы 68">
              <a:extLst>
                <a:ext uri="{FF2B5EF4-FFF2-40B4-BE49-F238E27FC236}">
                  <a16:creationId xmlns:a16="http://schemas.microsoft.com/office/drawing/2014/main" id="{58CBC95D-409B-4F00-AF9F-7CB20ED0A6A6}"/>
                </a:ext>
              </a:extLst>
            </p:cNvPr>
            <p:cNvSpPr/>
            <p:nvPr/>
          </p:nvSpPr>
          <p:spPr>
            <a:xfrm>
              <a:off x="3247719" y="2446881"/>
              <a:ext cx="1106850" cy="708302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F1F3F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2025 год </a:t>
              </a:r>
            </a:p>
            <a:p>
              <a:pPr algn="ctr"/>
              <a:r>
                <a:rPr lang="ru-RU" sz="13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 % </a:t>
              </a:r>
            </a:p>
            <a:p>
              <a:pPr algn="ctr"/>
              <a:r>
                <a:rPr lang="ru-RU" sz="13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 2024 году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1064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SpPr txBox="1"/>
          <p:nvPr/>
        </p:nvSpPr>
        <p:spPr>
          <a:xfrm>
            <a:off x="18174" y="116631"/>
            <a:ext cx="9125826" cy="72008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Экономическая структура расходов бюджета</a:t>
            </a:r>
            <a:r>
              <a:rPr lang="ru-RU" sz="2000" b="1" baseline="0" dirty="0">
                <a:latin typeface="Times New Roman" pitchFamily="18" charset="0"/>
                <a:cs typeface="Times New Roman" pitchFamily="18" charset="0"/>
              </a:rPr>
              <a:t> г. Бобруйска</a:t>
            </a:r>
          </a:p>
          <a:p>
            <a:pPr algn="ctr"/>
            <a:r>
              <a:rPr lang="ru-RU" sz="2000" b="1" baseline="0" dirty="0">
                <a:latin typeface="Times New Roman" pitchFamily="18" charset="0"/>
                <a:cs typeface="Times New Roman" pitchFamily="18" charset="0"/>
              </a:rPr>
              <a:t> за 1 квартал 2025 г.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E65D4F7F-6DC3-4BAD-AAAD-91F232F47F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594232"/>
              </p:ext>
            </p:extLst>
          </p:nvPr>
        </p:nvGraphicFramePr>
        <p:xfrm>
          <a:off x="-16006" y="953344"/>
          <a:ext cx="899051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F519B7B-0BC3-4608-80DC-E2C5BC673B88}"/>
              </a:ext>
            </a:extLst>
          </p:cNvPr>
          <p:cNvSpPr txBox="1"/>
          <p:nvPr/>
        </p:nvSpPr>
        <p:spPr>
          <a:xfrm>
            <a:off x="755576" y="1196752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расходы первоочередного характера направлено 113,4 млн рублей или 84,7 процента всех расходов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2957043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95FFAFF5-C6AF-41DC-94FD-5984A0F09F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306504"/>
              </p:ext>
            </p:extLst>
          </p:nvPr>
        </p:nvGraphicFramePr>
        <p:xfrm>
          <a:off x="1" y="32997"/>
          <a:ext cx="9179962" cy="6825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00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id="{CF9C2DA8-915D-4066-9B32-7A6040693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604912"/>
              </p:ext>
            </p:extLst>
          </p:nvPr>
        </p:nvGraphicFramePr>
        <p:xfrm>
          <a:off x="323528" y="1053838"/>
          <a:ext cx="45005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F7B4410-1F30-4F54-864E-01BDC40275CA}"/>
              </a:ext>
            </a:extLst>
          </p:cNvPr>
          <p:cNvSpPr txBox="1"/>
          <p:nvPr/>
        </p:nvSpPr>
        <p:spPr>
          <a:xfrm>
            <a:off x="323528" y="228176"/>
            <a:ext cx="40824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отрасли хозяйства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1 квартал 2025 г. – 19,2 млн рублей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D61712-B881-42A4-934F-8B0BB8D92B06}"/>
              </a:ext>
            </a:extLst>
          </p:cNvPr>
          <p:cNvSpPr txBox="1"/>
          <p:nvPr/>
        </p:nvSpPr>
        <p:spPr>
          <a:xfrm>
            <a:off x="58171" y="1080838"/>
            <a:ext cx="11115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 рублей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E106ED-C8A3-440D-B463-F3D37C0AAAC4}"/>
              </a:ext>
            </a:extLst>
          </p:cNvPr>
          <p:cNvSpPr txBox="1"/>
          <p:nvPr/>
        </p:nvSpPr>
        <p:spPr>
          <a:xfrm>
            <a:off x="4735772" y="432951"/>
            <a:ext cx="42127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i="1" dirty="0">
                <a:solidFill>
                  <a:srgbClr val="2B439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по разделу «Жилищно-коммунальные услуги и жилищное строительство»</a:t>
            </a:r>
          </a:p>
        </p:txBody>
      </p:sp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id="{4887FA8A-5EEE-4D14-8F74-DE2A785B2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344837"/>
              </p:ext>
            </p:extLst>
          </p:nvPr>
        </p:nvGraphicFramePr>
        <p:xfrm>
          <a:off x="4405992" y="986949"/>
          <a:ext cx="4464497" cy="5732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C9D5A16A-2C22-4A50-A3E3-C7AD12B2E22F}"/>
              </a:ext>
            </a:extLst>
          </p:cNvPr>
          <p:cNvSpPr txBox="1"/>
          <p:nvPr/>
        </p:nvSpPr>
        <p:spPr>
          <a:xfrm>
            <a:off x="5940152" y="4694966"/>
            <a:ext cx="1259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16,2</a:t>
            </a:r>
          </a:p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 рублей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8063345" y="4725144"/>
            <a:ext cx="221193" cy="1239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8060263" y="4961533"/>
            <a:ext cx="256153" cy="516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368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3318</TotalTime>
  <Words>245</Words>
  <Application>Microsoft Office PowerPoint</Application>
  <PresentationFormat>Экран (4:3)</PresentationFormat>
  <Paragraphs>70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Arial Cyr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Финансовое управление Бобруйского горисполкома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ГОРОДА БОБРУЙСКА                ЗА 9 МЕСЯЦЕВ 2014 ГОДА</dc:title>
  <dc:creator>Борозна Светлана</dc:creator>
  <cp:lastModifiedBy>Макушинская Оксана Владимировна</cp:lastModifiedBy>
  <cp:revision>562</cp:revision>
  <cp:lastPrinted>2025-04-17T07:55:06Z</cp:lastPrinted>
  <dcterms:created xsi:type="dcterms:W3CDTF">2014-10-21T13:47:08Z</dcterms:created>
  <dcterms:modified xsi:type="dcterms:W3CDTF">2025-04-18T11:58:51Z</dcterms:modified>
</cp:coreProperties>
</file>